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906000"/>
  <p:notesSz cx="6724650" cy="9774225"/>
  <p:embeddedFontLst>
    <p:embeddedFont>
      <p:font typeface="Montserrat"/>
      <p:bold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12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2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ontserrat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2914015" cy="490410"/>
          </a:xfrm>
          <a:prstGeom prst="rect">
            <a:avLst/>
          </a:prstGeom>
          <a:noFill/>
          <a:ln>
            <a:noFill/>
          </a:ln>
        </p:spPr>
        <p:txBody>
          <a:bodyPr anchorCtr="0" anchor="t" bIns="45025" lIns="90050" spcFirstLastPara="1" rIns="90050" wrap="square" tIns="450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09081" y="0"/>
            <a:ext cx="2914015" cy="490410"/>
          </a:xfrm>
          <a:prstGeom prst="rect">
            <a:avLst/>
          </a:prstGeom>
          <a:noFill/>
          <a:ln>
            <a:noFill/>
          </a:ln>
        </p:spPr>
        <p:txBody>
          <a:bodyPr anchorCtr="0" anchor="t" bIns="45025" lIns="90050" spcFirstLastPara="1" rIns="90050" wrap="square" tIns="450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2465" y="4703852"/>
            <a:ext cx="5379720" cy="3848606"/>
          </a:xfrm>
          <a:prstGeom prst="rect">
            <a:avLst/>
          </a:prstGeom>
          <a:noFill/>
          <a:ln>
            <a:noFill/>
          </a:ln>
        </p:spPr>
        <p:txBody>
          <a:bodyPr anchorCtr="0" anchor="t" bIns="45025" lIns="90050" spcFirstLastPara="1" rIns="90050" wrap="square" tIns="450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283832"/>
            <a:ext cx="2914015" cy="490409"/>
          </a:xfrm>
          <a:prstGeom prst="rect">
            <a:avLst/>
          </a:prstGeom>
          <a:noFill/>
          <a:ln>
            <a:noFill/>
          </a:ln>
        </p:spPr>
        <p:txBody>
          <a:bodyPr anchorCtr="0" anchor="b" bIns="45025" lIns="90050" spcFirstLastPara="1" rIns="90050" wrap="square" tIns="450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09081" y="9283832"/>
            <a:ext cx="2914015" cy="490409"/>
          </a:xfrm>
          <a:prstGeom prst="rect">
            <a:avLst/>
          </a:prstGeom>
          <a:noFill/>
          <a:ln>
            <a:noFill/>
          </a:ln>
        </p:spPr>
        <p:txBody>
          <a:bodyPr anchorCtr="0" anchor="b" bIns="45025" lIns="90050" spcFirstLastPara="1" rIns="90050" wrap="square" tIns="45025">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187" name="Google Shape;187;p1: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0: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25" name="Google Shape;325;p10: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36" name="Google Shape;336;p11: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12: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47" name="Google Shape;347;p12: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13: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59" name="Google Shape;359;p13: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6: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92" name="Google Shape;392;p16: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18: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414" name="Google Shape;414;p18: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19: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425" name="Google Shape;425;p19: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196" name="Google Shape;196;p2: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20: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436" name="Google Shape;436;p20: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21: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445" name="Google Shape;445;p21: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3: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205" name="Google Shape;205;p3: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4: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226" name="Google Shape;226;p4: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5: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270" name="Google Shape;270;p5: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292" name="Google Shape;292;p7: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8: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03" name="Google Shape;303;p8: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9:notes"/>
          <p:cNvSpPr txBox="1"/>
          <p:nvPr>
            <p:ph idx="1" type="body"/>
          </p:nvPr>
        </p:nvSpPr>
        <p:spPr>
          <a:xfrm>
            <a:off x="672465" y="4703852"/>
            <a:ext cx="5379720" cy="3848606"/>
          </a:xfrm>
          <a:prstGeom prst="rect">
            <a:avLst/>
          </a:prstGeom>
        </p:spPr>
        <p:txBody>
          <a:bodyPr anchorCtr="0" anchor="t" bIns="45025" lIns="90050" spcFirstLastPara="1" rIns="90050" wrap="square" tIns="45025">
            <a:noAutofit/>
          </a:bodyPr>
          <a:lstStyle/>
          <a:p>
            <a:pPr indent="0" lvl="0" marL="0" rtl="0" algn="l">
              <a:spcBef>
                <a:spcPts val="0"/>
              </a:spcBef>
              <a:spcAft>
                <a:spcPts val="0"/>
              </a:spcAft>
              <a:buNone/>
            </a:pPr>
            <a:r>
              <a:t/>
            </a:r>
            <a:endParaRPr/>
          </a:p>
        </p:txBody>
      </p:sp>
      <p:sp>
        <p:nvSpPr>
          <p:cNvPr id="314" name="Google Shape;314;p9:notes"/>
          <p:cNvSpPr/>
          <p:nvPr>
            <p:ph idx="2" type="sldImg"/>
          </p:nvPr>
        </p:nvSpPr>
        <p:spPr>
          <a:xfrm>
            <a:off x="979488" y="1222375"/>
            <a:ext cx="4765675" cy="3298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Full page" showMasterSp="0">
  <p:cSld name="1_Full page">
    <p:bg>
      <p:bgPr>
        <a:solidFill>
          <a:schemeClr val="accent1"/>
        </a:solidFill>
      </p:bgPr>
    </p:bg>
    <p:spTree>
      <p:nvGrpSpPr>
        <p:cNvPr id="15" name="Shape 15"/>
        <p:cNvGrpSpPr/>
        <p:nvPr/>
      </p:nvGrpSpPr>
      <p:grpSpPr>
        <a:xfrm>
          <a:off x="0" y="0"/>
          <a:ext cx="0" cy="0"/>
          <a:chOff x="0" y="0"/>
          <a:chExt cx="0" cy="0"/>
        </a:xfrm>
      </p:grpSpPr>
      <p:sp>
        <p:nvSpPr>
          <p:cNvPr id="16" name="Google Shape;16;p2"/>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b="0" i="0" sz="900" u="none" cap="none" strike="noStrike">
                <a:solidFill>
                  <a:schemeClr val="accent1"/>
                </a:solidFill>
                <a:latin typeface="Arial"/>
                <a:ea typeface="Arial"/>
                <a:cs typeface="Arial"/>
                <a:sym typeface="Arial"/>
              </a:defRPr>
            </a:lvl1pPr>
            <a:lvl2pPr indent="0" lvl="1" marL="0" algn="r">
              <a:spcBef>
                <a:spcPts val="0"/>
              </a:spcBef>
              <a:buNone/>
              <a:defRPr b="0" i="0" sz="900" u="none" cap="none" strike="noStrike">
                <a:solidFill>
                  <a:schemeClr val="accent1"/>
                </a:solidFill>
                <a:latin typeface="Arial"/>
                <a:ea typeface="Arial"/>
                <a:cs typeface="Arial"/>
                <a:sym typeface="Arial"/>
              </a:defRPr>
            </a:lvl2pPr>
            <a:lvl3pPr indent="0" lvl="2" marL="0" algn="r">
              <a:spcBef>
                <a:spcPts val="0"/>
              </a:spcBef>
              <a:buNone/>
              <a:defRPr b="0" i="0" sz="900" u="none" cap="none" strike="noStrike">
                <a:solidFill>
                  <a:schemeClr val="accent1"/>
                </a:solidFill>
                <a:latin typeface="Arial"/>
                <a:ea typeface="Arial"/>
                <a:cs typeface="Arial"/>
                <a:sym typeface="Arial"/>
              </a:defRPr>
            </a:lvl3pPr>
            <a:lvl4pPr indent="0" lvl="3" marL="0" algn="r">
              <a:spcBef>
                <a:spcPts val="0"/>
              </a:spcBef>
              <a:buNone/>
              <a:defRPr b="0" i="0" sz="900" u="none" cap="none" strike="noStrike">
                <a:solidFill>
                  <a:schemeClr val="accent1"/>
                </a:solidFill>
                <a:latin typeface="Arial"/>
                <a:ea typeface="Arial"/>
                <a:cs typeface="Arial"/>
                <a:sym typeface="Arial"/>
              </a:defRPr>
            </a:lvl4pPr>
            <a:lvl5pPr indent="0" lvl="4" marL="0" algn="r">
              <a:spcBef>
                <a:spcPts val="0"/>
              </a:spcBef>
              <a:buNone/>
              <a:defRPr b="0" i="0" sz="900" u="none" cap="none" strike="noStrike">
                <a:solidFill>
                  <a:schemeClr val="accent1"/>
                </a:solidFill>
                <a:latin typeface="Arial"/>
                <a:ea typeface="Arial"/>
                <a:cs typeface="Arial"/>
                <a:sym typeface="Arial"/>
              </a:defRPr>
            </a:lvl5pPr>
            <a:lvl6pPr indent="0" lvl="5" marL="0" algn="r">
              <a:spcBef>
                <a:spcPts val="0"/>
              </a:spcBef>
              <a:buNone/>
              <a:defRPr b="0" i="0" sz="900" u="none" cap="none" strike="noStrike">
                <a:solidFill>
                  <a:schemeClr val="accent1"/>
                </a:solidFill>
                <a:latin typeface="Arial"/>
                <a:ea typeface="Arial"/>
                <a:cs typeface="Arial"/>
                <a:sym typeface="Arial"/>
              </a:defRPr>
            </a:lvl6pPr>
            <a:lvl7pPr indent="0" lvl="6" marL="0" algn="r">
              <a:spcBef>
                <a:spcPts val="0"/>
              </a:spcBef>
              <a:buNone/>
              <a:defRPr b="0" i="0" sz="900" u="none" cap="none" strike="noStrike">
                <a:solidFill>
                  <a:schemeClr val="accent1"/>
                </a:solidFill>
                <a:latin typeface="Arial"/>
                <a:ea typeface="Arial"/>
                <a:cs typeface="Arial"/>
                <a:sym typeface="Arial"/>
              </a:defRPr>
            </a:lvl7pPr>
            <a:lvl8pPr indent="0" lvl="7" marL="0" algn="r">
              <a:spcBef>
                <a:spcPts val="0"/>
              </a:spcBef>
              <a:buNone/>
              <a:defRPr b="0" i="0" sz="900" u="none" cap="none" strike="noStrike">
                <a:solidFill>
                  <a:schemeClr val="accent1"/>
                </a:solidFill>
                <a:latin typeface="Arial"/>
                <a:ea typeface="Arial"/>
                <a:cs typeface="Arial"/>
                <a:sym typeface="Arial"/>
              </a:defRPr>
            </a:lvl8pPr>
            <a:lvl9pPr indent="0" lvl="8" marL="0" algn="r">
              <a:spcBef>
                <a:spcPts val="0"/>
              </a:spcBef>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7" name="Google Shape;17;p2"/>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8" name="Google Shape;18;p2"/>
          <p:cNvPicPr preferRelativeResize="0"/>
          <p:nvPr/>
        </p:nvPicPr>
        <p:blipFill rotWithShape="1">
          <a:blip r:embed="rId2">
            <a:alphaModFix/>
          </a:blip>
          <a:srcRect b="0" l="0" r="0" t="0"/>
          <a:stretch/>
        </p:blipFill>
        <p:spPr>
          <a:xfrm>
            <a:off x="556202" y="476673"/>
            <a:ext cx="3102282" cy="5891798"/>
          </a:xfrm>
          <a:prstGeom prst="rect">
            <a:avLst/>
          </a:prstGeom>
          <a:noFill/>
          <a:ln>
            <a:noFill/>
          </a:ln>
        </p:spPr>
      </p:pic>
      <p:sp>
        <p:nvSpPr>
          <p:cNvPr id="19" name="Google Shape;19;p2"/>
          <p:cNvSpPr txBox="1"/>
          <p:nvPr>
            <p:ph idx="1" type="body"/>
          </p:nvPr>
        </p:nvSpPr>
        <p:spPr>
          <a:xfrm>
            <a:off x="909785" y="2276872"/>
            <a:ext cx="2651878" cy="725050"/>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dk2"/>
              </a:buClr>
              <a:buSzPts val="2000"/>
              <a:buNone/>
              <a:defRPr b="1" sz="2000" cap="none">
                <a:solidFill>
                  <a:schemeClr val="dk2"/>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
          <p:cNvPicPr preferRelativeResize="0"/>
          <p:nvPr/>
        </p:nvPicPr>
        <p:blipFill rotWithShape="1">
          <a:blip r:embed="rId3">
            <a:alphaModFix/>
          </a:blip>
          <a:srcRect b="0" l="0" r="0" t="0"/>
          <a:stretch/>
        </p:blipFill>
        <p:spPr>
          <a:xfrm>
            <a:off x="911575" y="5141842"/>
            <a:ext cx="1044128" cy="9514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Full page" showMasterSp="0">
  <p:cSld name="3_Full page">
    <p:bg>
      <p:bgPr>
        <a:solidFill>
          <a:schemeClr val="accent1"/>
        </a:solidFill>
      </p:bgPr>
    </p:bg>
    <p:spTree>
      <p:nvGrpSpPr>
        <p:cNvPr id="179" name="Shape 179"/>
        <p:cNvGrpSpPr/>
        <p:nvPr/>
      </p:nvGrpSpPr>
      <p:grpSpPr>
        <a:xfrm>
          <a:off x="0" y="0"/>
          <a:ext cx="0" cy="0"/>
          <a:chOff x="0" y="0"/>
          <a:chExt cx="0" cy="0"/>
        </a:xfrm>
      </p:grpSpPr>
      <p:sp>
        <p:nvSpPr>
          <p:cNvPr id="180" name="Google Shape;180;p11"/>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1"/>
                </a:solidFill>
                <a:latin typeface="Arial"/>
                <a:ea typeface="Arial"/>
                <a:cs typeface="Arial"/>
                <a:sym typeface="Arial"/>
              </a:defRPr>
            </a:lvl1pPr>
            <a:lvl2pPr indent="0" lvl="1" marL="0" algn="r">
              <a:spcBef>
                <a:spcPts val="0"/>
              </a:spcBef>
              <a:buNone/>
              <a:defRPr sz="900">
                <a:solidFill>
                  <a:schemeClr val="accent1"/>
                </a:solidFill>
                <a:latin typeface="Arial"/>
                <a:ea typeface="Arial"/>
                <a:cs typeface="Arial"/>
                <a:sym typeface="Arial"/>
              </a:defRPr>
            </a:lvl2pPr>
            <a:lvl3pPr indent="0" lvl="2" marL="0" algn="r">
              <a:spcBef>
                <a:spcPts val="0"/>
              </a:spcBef>
              <a:buNone/>
              <a:defRPr sz="900">
                <a:solidFill>
                  <a:schemeClr val="accent1"/>
                </a:solidFill>
                <a:latin typeface="Arial"/>
                <a:ea typeface="Arial"/>
                <a:cs typeface="Arial"/>
                <a:sym typeface="Arial"/>
              </a:defRPr>
            </a:lvl3pPr>
            <a:lvl4pPr indent="0" lvl="3" marL="0" algn="r">
              <a:spcBef>
                <a:spcPts val="0"/>
              </a:spcBef>
              <a:buNone/>
              <a:defRPr sz="900">
                <a:solidFill>
                  <a:schemeClr val="accent1"/>
                </a:solidFill>
                <a:latin typeface="Arial"/>
                <a:ea typeface="Arial"/>
                <a:cs typeface="Arial"/>
                <a:sym typeface="Arial"/>
              </a:defRPr>
            </a:lvl4pPr>
            <a:lvl5pPr indent="0" lvl="4" marL="0" algn="r">
              <a:spcBef>
                <a:spcPts val="0"/>
              </a:spcBef>
              <a:buNone/>
              <a:defRPr sz="900">
                <a:solidFill>
                  <a:schemeClr val="accent1"/>
                </a:solidFill>
                <a:latin typeface="Arial"/>
                <a:ea typeface="Arial"/>
                <a:cs typeface="Arial"/>
                <a:sym typeface="Arial"/>
              </a:defRPr>
            </a:lvl5pPr>
            <a:lvl6pPr indent="0" lvl="5" marL="0" algn="r">
              <a:spcBef>
                <a:spcPts val="0"/>
              </a:spcBef>
              <a:buNone/>
              <a:defRPr sz="900">
                <a:solidFill>
                  <a:schemeClr val="accent1"/>
                </a:solidFill>
                <a:latin typeface="Arial"/>
                <a:ea typeface="Arial"/>
                <a:cs typeface="Arial"/>
                <a:sym typeface="Arial"/>
              </a:defRPr>
            </a:lvl6pPr>
            <a:lvl7pPr indent="0" lvl="6" marL="0" algn="r">
              <a:spcBef>
                <a:spcPts val="0"/>
              </a:spcBef>
              <a:buNone/>
              <a:defRPr sz="900">
                <a:solidFill>
                  <a:schemeClr val="accent1"/>
                </a:solidFill>
                <a:latin typeface="Arial"/>
                <a:ea typeface="Arial"/>
                <a:cs typeface="Arial"/>
                <a:sym typeface="Arial"/>
              </a:defRPr>
            </a:lvl7pPr>
            <a:lvl8pPr indent="0" lvl="7" marL="0" algn="r">
              <a:spcBef>
                <a:spcPts val="0"/>
              </a:spcBef>
              <a:buNone/>
              <a:defRPr sz="900">
                <a:solidFill>
                  <a:schemeClr val="accent1"/>
                </a:solidFill>
                <a:latin typeface="Arial"/>
                <a:ea typeface="Arial"/>
                <a:cs typeface="Arial"/>
                <a:sym typeface="Arial"/>
              </a:defRPr>
            </a:lvl8pPr>
            <a:lvl9pPr indent="0" lvl="8" marL="0" algn="r">
              <a:spcBef>
                <a:spcPts val="0"/>
              </a:spcBef>
              <a:buNone/>
              <a:defRPr sz="9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81" name="Google Shape;181;p11"/>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1"/>
          <p:cNvSpPr txBox="1"/>
          <p:nvPr>
            <p:ph type="title"/>
          </p:nvPr>
        </p:nvSpPr>
        <p:spPr>
          <a:xfrm>
            <a:off x="452439" y="441325"/>
            <a:ext cx="4406900" cy="827088"/>
          </a:xfrm>
          <a:prstGeom prst="rect">
            <a:avLst/>
          </a:prstGeom>
          <a:noFill/>
          <a:ln>
            <a:noFill/>
          </a:ln>
        </p:spPr>
        <p:txBody>
          <a:bodyPr anchorCtr="0" anchor="t" bIns="0" lIns="0" spcFirstLastPara="1" rIns="91425" wrap="square" tIns="90000"/>
          <a:lstStyle>
            <a:lvl1pPr lvl="0" algn="l">
              <a:lnSpc>
                <a:spcPct val="90000"/>
              </a:lnSpc>
              <a:spcBef>
                <a:spcPts val="0"/>
              </a:spcBef>
              <a:spcAft>
                <a:spcPts val="0"/>
              </a:spcAft>
              <a:buClr>
                <a:schemeClr val="lt1"/>
              </a:buClr>
              <a:buSzPts val="22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11"/>
          <p:cNvSpPr txBox="1"/>
          <p:nvPr>
            <p:ph idx="1" type="body"/>
          </p:nvPr>
        </p:nvSpPr>
        <p:spPr>
          <a:xfrm>
            <a:off x="5041900" y="450511"/>
            <a:ext cx="4411663" cy="5678828"/>
          </a:xfrm>
          <a:prstGeom prst="rect">
            <a:avLst/>
          </a:prstGeom>
          <a:noFill/>
          <a:ln>
            <a:noFill/>
          </a:ln>
        </p:spPr>
        <p:txBody>
          <a:bodyPr anchorCtr="0" anchor="t" bIns="45700" lIns="0" spcFirstLastPara="1" rIns="91425" wrap="square" tIns="90000"/>
          <a:lstStyle>
            <a:lvl1pPr indent="-228600" lvl="0" marL="457200" algn="l">
              <a:lnSpc>
                <a:spcPct val="90000"/>
              </a:lnSpc>
              <a:spcBef>
                <a:spcPts val="0"/>
              </a:spcBef>
              <a:spcAft>
                <a:spcPts val="0"/>
              </a:spcAft>
              <a:buClr>
                <a:schemeClr val="lt1"/>
              </a:buClr>
              <a:buSzPts val="1600"/>
              <a:buNone/>
              <a:defRPr sz="1600">
                <a:solidFill>
                  <a:schemeClr val="lt1"/>
                </a:solidFill>
                <a:latin typeface="Montserrat Medium"/>
                <a:ea typeface="Montserrat Medium"/>
                <a:cs typeface="Montserrat Medium"/>
                <a:sym typeface="Montserrat Medium"/>
              </a:defRPr>
            </a:lvl1pPr>
            <a:lvl2pPr indent="-285750" lvl="1" marL="914400" algn="l">
              <a:lnSpc>
                <a:spcPct val="90000"/>
              </a:lnSpc>
              <a:spcBef>
                <a:spcPts val="600"/>
              </a:spcBef>
              <a:spcAft>
                <a:spcPts val="0"/>
              </a:spcAft>
              <a:buClr>
                <a:schemeClr val="accent1"/>
              </a:buClr>
              <a:buSzPts val="900"/>
              <a:buChar char="‒"/>
              <a:defRPr>
                <a:solidFill>
                  <a:schemeClr val="accent1"/>
                </a:solidFill>
              </a:defRPr>
            </a:lvl2pPr>
            <a:lvl3pPr indent="-285750" lvl="2" marL="1371600" algn="l">
              <a:lnSpc>
                <a:spcPct val="90000"/>
              </a:lnSpc>
              <a:spcBef>
                <a:spcPts val="600"/>
              </a:spcBef>
              <a:spcAft>
                <a:spcPts val="0"/>
              </a:spcAft>
              <a:buClr>
                <a:schemeClr val="accent1"/>
              </a:buClr>
              <a:buSzPts val="900"/>
              <a:buChar char="‒"/>
              <a:defRPr>
                <a:solidFill>
                  <a:schemeClr val="accent1"/>
                </a:solidFill>
              </a:defRPr>
            </a:lvl3pPr>
            <a:lvl4pPr indent="-285750" lvl="3" marL="1828800" algn="l">
              <a:lnSpc>
                <a:spcPct val="90000"/>
              </a:lnSpc>
              <a:spcBef>
                <a:spcPts val="600"/>
              </a:spcBef>
              <a:spcAft>
                <a:spcPts val="0"/>
              </a:spcAft>
              <a:buClr>
                <a:schemeClr val="accent1"/>
              </a:buClr>
              <a:buSzPts val="900"/>
              <a:buChar char="‒"/>
              <a:defRPr>
                <a:solidFill>
                  <a:schemeClr val="accent1"/>
                </a:solidFill>
              </a:defRPr>
            </a:lvl4pPr>
            <a:lvl5pPr indent="-285750" lvl="4" marL="2286000" algn="l">
              <a:lnSpc>
                <a:spcPct val="90000"/>
              </a:lnSpc>
              <a:spcBef>
                <a:spcPts val="600"/>
              </a:spcBef>
              <a:spcAft>
                <a:spcPts val="0"/>
              </a:spcAft>
              <a:buClr>
                <a:schemeClr val="accent1"/>
              </a:buClr>
              <a:buSzPts val="900"/>
              <a:buChar char="‒"/>
              <a:defRPr>
                <a:solidFill>
                  <a:schemeClr val="accen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4" name="Google Shape;184;p11"/>
          <p:cNvCxnSpPr/>
          <p:nvPr/>
        </p:nvCxnSpPr>
        <p:spPr>
          <a:xfrm flipH="1">
            <a:off x="4859338" y="450510"/>
            <a:ext cx="1" cy="5858215"/>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age">
  <p:cSld name="Full page">
    <p:spTree>
      <p:nvGrpSpPr>
        <p:cNvPr id="21" name="Shape 21"/>
        <p:cNvGrpSpPr/>
        <p:nvPr/>
      </p:nvGrpSpPr>
      <p:grpSpPr>
        <a:xfrm>
          <a:off x="0" y="0"/>
          <a:ext cx="0" cy="0"/>
          <a:chOff x="0" y="0"/>
          <a:chExt cx="0" cy="0"/>
        </a:xfrm>
      </p:grpSpPr>
      <p:sp>
        <p:nvSpPr>
          <p:cNvPr id="22" name="Google Shape;22;p3"/>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2" type="body"/>
          </p:nvPr>
        </p:nvSpPr>
        <p:spPr>
          <a:xfrm>
            <a:off x="452438" y="1449388"/>
            <a:ext cx="9001124" cy="4679950"/>
          </a:xfrm>
          <a:prstGeom prst="rect">
            <a:avLst/>
          </a:prstGeom>
          <a:noFill/>
          <a:ln>
            <a:noFill/>
          </a:ln>
        </p:spPr>
        <p:txBody>
          <a:bodyPr anchorCtr="0" anchor="t" bIns="45700" lIns="0" spcFirstLastPara="1" rIns="91425" wrap="square" tIns="0"/>
          <a:lstStyle>
            <a:lvl1pPr indent="-285750" lvl="0" marL="457200" algn="l">
              <a:lnSpc>
                <a:spcPct val="90000"/>
              </a:lnSpc>
              <a:spcBef>
                <a:spcPts val="0"/>
              </a:spcBef>
              <a:spcAft>
                <a:spcPts val="0"/>
              </a:spcAft>
              <a:buClr>
                <a:schemeClr val="dk1"/>
              </a:buClr>
              <a:buSzPts val="900"/>
              <a:buChar char="•"/>
              <a:defRPr sz="900">
                <a:latin typeface="Arial"/>
                <a:ea typeface="Arial"/>
                <a:cs typeface="Arial"/>
                <a:sym typeface="Arial"/>
              </a:defRPr>
            </a:lvl1pPr>
            <a:lvl2pPr indent="-285750" lvl="1" marL="914400" algn="l">
              <a:lnSpc>
                <a:spcPct val="90000"/>
              </a:lnSpc>
              <a:spcBef>
                <a:spcPts val="600"/>
              </a:spcBef>
              <a:spcAft>
                <a:spcPts val="0"/>
              </a:spcAft>
              <a:buClr>
                <a:schemeClr val="dk1"/>
              </a:buClr>
              <a:buSzPts val="900"/>
              <a:buChar char="‒"/>
              <a:defRPr sz="900">
                <a:latin typeface="Arial"/>
                <a:ea typeface="Arial"/>
                <a:cs typeface="Arial"/>
                <a:sym typeface="Arial"/>
              </a:defRPr>
            </a:lvl2pPr>
            <a:lvl3pPr indent="-285750" lvl="2" marL="1371600" algn="l">
              <a:lnSpc>
                <a:spcPct val="90000"/>
              </a:lnSpc>
              <a:spcBef>
                <a:spcPts val="600"/>
              </a:spcBef>
              <a:spcAft>
                <a:spcPts val="0"/>
              </a:spcAft>
              <a:buClr>
                <a:schemeClr val="dk1"/>
              </a:buClr>
              <a:buSzPts val="900"/>
              <a:buChar char="‒"/>
              <a:defRPr sz="900">
                <a:latin typeface="Arial"/>
                <a:ea typeface="Arial"/>
                <a:cs typeface="Arial"/>
                <a:sym typeface="Arial"/>
              </a:defRPr>
            </a:lvl3pPr>
            <a:lvl4pPr indent="-285750" lvl="3" marL="1828800" algn="l">
              <a:lnSpc>
                <a:spcPct val="90000"/>
              </a:lnSpc>
              <a:spcBef>
                <a:spcPts val="600"/>
              </a:spcBef>
              <a:spcAft>
                <a:spcPts val="0"/>
              </a:spcAft>
              <a:buClr>
                <a:schemeClr val="dk1"/>
              </a:buClr>
              <a:buSzPts val="900"/>
              <a:buChar char="‒"/>
              <a:defRPr sz="900">
                <a:latin typeface="Arial"/>
                <a:ea typeface="Arial"/>
                <a:cs typeface="Arial"/>
                <a:sym typeface="Arial"/>
              </a:defRPr>
            </a:lvl4pPr>
            <a:lvl5pPr indent="-285750" lvl="4" marL="2286000" algn="l">
              <a:lnSpc>
                <a:spcPct val="90000"/>
              </a:lnSpc>
              <a:spcBef>
                <a:spcPts val="600"/>
              </a:spcBef>
              <a:spcAft>
                <a:spcPts val="0"/>
              </a:spcAft>
              <a:buClr>
                <a:schemeClr val="dk1"/>
              </a:buClr>
              <a:buSzPts val="900"/>
              <a:buChar char="‒"/>
              <a:defRPr sz="9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26" name="Google Shape;26;p3"/>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
  <p:cSld name="2 column">
    <p:spTree>
      <p:nvGrpSpPr>
        <p:cNvPr id="27" name="Shape 27"/>
        <p:cNvGrpSpPr/>
        <p:nvPr/>
      </p:nvGrpSpPr>
      <p:grpSpPr>
        <a:xfrm>
          <a:off x="0" y="0"/>
          <a:ext cx="0" cy="0"/>
          <a:chOff x="0" y="0"/>
          <a:chExt cx="0" cy="0"/>
        </a:xfrm>
      </p:grpSpPr>
      <p:sp>
        <p:nvSpPr>
          <p:cNvPr id="28" name="Google Shape;28;p4"/>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452436" y="1449389"/>
            <a:ext cx="4406901" cy="215900"/>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3" type="body"/>
          </p:nvPr>
        </p:nvSpPr>
        <p:spPr>
          <a:xfrm>
            <a:off x="5041900" y="1449389"/>
            <a:ext cx="4411664" cy="215899"/>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4" type="body"/>
          </p:nvPr>
        </p:nvSpPr>
        <p:spPr>
          <a:xfrm>
            <a:off x="452438" y="1773238"/>
            <a:ext cx="4406900" cy="4356100"/>
          </a:xfrm>
          <a:prstGeom prst="rect">
            <a:avLst/>
          </a:prstGeom>
          <a:noFill/>
          <a:ln>
            <a:noFill/>
          </a:ln>
        </p:spPr>
        <p:txBody>
          <a:bodyPr anchorCtr="0" anchor="t" bIns="45700" lIns="0" spcFirstLastPara="1" rIns="91425" wrap="square" tIns="0"/>
          <a:lstStyle>
            <a:lvl1pPr indent="-285750" lvl="0" marL="457200" algn="l">
              <a:lnSpc>
                <a:spcPct val="90000"/>
              </a:lnSpc>
              <a:spcBef>
                <a:spcPts val="0"/>
              </a:spcBef>
              <a:spcAft>
                <a:spcPts val="0"/>
              </a:spcAft>
              <a:buClr>
                <a:schemeClr val="dk1"/>
              </a:buClr>
              <a:buSzPts val="9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5" type="body"/>
          </p:nvPr>
        </p:nvSpPr>
        <p:spPr>
          <a:xfrm>
            <a:off x="5041901" y="1773238"/>
            <a:ext cx="4411662" cy="4356100"/>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35" name="Google Shape;35;p4"/>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Full page" showMasterSp="0">
  <p:cSld name="2_Full page">
    <p:bg>
      <p:bgPr>
        <a:solidFill>
          <a:schemeClr val="accent1"/>
        </a:solidFill>
      </p:bgPr>
    </p:bg>
    <p:spTree>
      <p:nvGrpSpPr>
        <p:cNvPr id="36" name="Shape 36"/>
        <p:cNvGrpSpPr/>
        <p:nvPr/>
      </p:nvGrpSpPr>
      <p:grpSpPr>
        <a:xfrm>
          <a:off x="0" y="0"/>
          <a:ext cx="0" cy="0"/>
          <a:chOff x="0" y="0"/>
          <a:chExt cx="0" cy="0"/>
        </a:xfrm>
      </p:grpSpPr>
      <p:sp>
        <p:nvSpPr>
          <p:cNvPr id="37" name="Google Shape;37;p5"/>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1"/>
                </a:solidFill>
                <a:latin typeface="Arial"/>
                <a:ea typeface="Arial"/>
                <a:cs typeface="Arial"/>
                <a:sym typeface="Arial"/>
              </a:defRPr>
            </a:lvl1pPr>
            <a:lvl2pPr indent="0" lvl="1" marL="0" algn="r">
              <a:spcBef>
                <a:spcPts val="0"/>
              </a:spcBef>
              <a:buNone/>
              <a:defRPr sz="900">
                <a:solidFill>
                  <a:schemeClr val="accent1"/>
                </a:solidFill>
                <a:latin typeface="Arial"/>
                <a:ea typeface="Arial"/>
                <a:cs typeface="Arial"/>
                <a:sym typeface="Arial"/>
              </a:defRPr>
            </a:lvl2pPr>
            <a:lvl3pPr indent="0" lvl="2" marL="0" algn="r">
              <a:spcBef>
                <a:spcPts val="0"/>
              </a:spcBef>
              <a:buNone/>
              <a:defRPr sz="900">
                <a:solidFill>
                  <a:schemeClr val="accent1"/>
                </a:solidFill>
                <a:latin typeface="Arial"/>
                <a:ea typeface="Arial"/>
                <a:cs typeface="Arial"/>
                <a:sym typeface="Arial"/>
              </a:defRPr>
            </a:lvl3pPr>
            <a:lvl4pPr indent="0" lvl="3" marL="0" algn="r">
              <a:spcBef>
                <a:spcPts val="0"/>
              </a:spcBef>
              <a:buNone/>
              <a:defRPr sz="900">
                <a:solidFill>
                  <a:schemeClr val="accent1"/>
                </a:solidFill>
                <a:latin typeface="Arial"/>
                <a:ea typeface="Arial"/>
                <a:cs typeface="Arial"/>
                <a:sym typeface="Arial"/>
              </a:defRPr>
            </a:lvl4pPr>
            <a:lvl5pPr indent="0" lvl="4" marL="0" algn="r">
              <a:spcBef>
                <a:spcPts val="0"/>
              </a:spcBef>
              <a:buNone/>
              <a:defRPr sz="900">
                <a:solidFill>
                  <a:schemeClr val="accent1"/>
                </a:solidFill>
                <a:latin typeface="Arial"/>
                <a:ea typeface="Arial"/>
                <a:cs typeface="Arial"/>
                <a:sym typeface="Arial"/>
              </a:defRPr>
            </a:lvl5pPr>
            <a:lvl6pPr indent="0" lvl="5" marL="0" algn="r">
              <a:spcBef>
                <a:spcPts val="0"/>
              </a:spcBef>
              <a:buNone/>
              <a:defRPr sz="900">
                <a:solidFill>
                  <a:schemeClr val="accent1"/>
                </a:solidFill>
                <a:latin typeface="Arial"/>
                <a:ea typeface="Arial"/>
                <a:cs typeface="Arial"/>
                <a:sym typeface="Arial"/>
              </a:defRPr>
            </a:lvl6pPr>
            <a:lvl7pPr indent="0" lvl="6" marL="0" algn="r">
              <a:spcBef>
                <a:spcPts val="0"/>
              </a:spcBef>
              <a:buNone/>
              <a:defRPr sz="900">
                <a:solidFill>
                  <a:schemeClr val="accent1"/>
                </a:solidFill>
                <a:latin typeface="Arial"/>
                <a:ea typeface="Arial"/>
                <a:cs typeface="Arial"/>
                <a:sym typeface="Arial"/>
              </a:defRPr>
            </a:lvl7pPr>
            <a:lvl8pPr indent="0" lvl="7" marL="0" algn="r">
              <a:spcBef>
                <a:spcPts val="0"/>
              </a:spcBef>
              <a:buNone/>
              <a:defRPr sz="900">
                <a:solidFill>
                  <a:schemeClr val="accent1"/>
                </a:solidFill>
                <a:latin typeface="Arial"/>
                <a:ea typeface="Arial"/>
                <a:cs typeface="Arial"/>
                <a:sym typeface="Arial"/>
              </a:defRPr>
            </a:lvl8pPr>
            <a:lvl9pPr indent="0" lvl="8" marL="0" algn="r">
              <a:spcBef>
                <a:spcPts val="0"/>
              </a:spcBef>
              <a:buNone/>
              <a:defRPr sz="9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38" name="Google Shape;38;p5"/>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nvSpPr>
        <p:spPr>
          <a:xfrm>
            <a:off x="3879850" y="5589240"/>
            <a:ext cx="2249489" cy="4385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1200">
                <a:solidFill>
                  <a:schemeClr val="lt1"/>
                </a:solidFill>
                <a:latin typeface="Montserrat"/>
                <a:ea typeface="Montserrat"/>
                <a:cs typeface="Montserrat"/>
                <a:sym typeface="Montserrat"/>
              </a:rPr>
              <a:t>CONTACT </a:t>
            </a:r>
            <a:r>
              <a:rPr lang="en-NZ" sz="1050">
                <a:solidFill>
                  <a:schemeClr val="lt1"/>
                </a:solidFill>
                <a:latin typeface="Arial"/>
                <a:ea typeface="Arial"/>
                <a:cs typeface="Arial"/>
                <a:sym typeface="Arial"/>
              </a:rPr>
              <a:t>www.nzte.govt.nz/en/invest</a:t>
            </a:r>
            <a:endParaRPr/>
          </a:p>
        </p:txBody>
      </p:sp>
      <p:pic>
        <p:nvPicPr>
          <p:cNvPr id="40" name="Google Shape;40;p5"/>
          <p:cNvPicPr preferRelativeResize="0"/>
          <p:nvPr/>
        </p:nvPicPr>
        <p:blipFill rotWithShape="1">
          <a:blip r:embed="rId2">
            <a:alphaModFix/>
          </a:blip>
          <a:srcRect b="0" l="0" r="0" t="0"/>
          <a:stretch/>
        </p:blipFill>
        <p:spPr>
          <a:xfrm>
            <a:off x="3973909" y="2446778"/>
            <a:ext cx="2156178" cy="19644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p:cSld name="Team">
    <p:spTree>
      <p:nvGrpSpPr>
        <p:cNvPr id="41" name="Shape 41"/>
        <p:cNvGrpSpPr/>
        <p:nvPr/>
      </p:nvGrpSpPr>
      <p:grpSpPr>
        <a:xfrm>
          <a:off x="0" y="0"/>
          <a:ext cx="0" cy="0"/>
          <a:chOff x="0" y="0"/>
          <a:chExt cx="0" cy="0"/>
        </a:xfrm>
      </p:grpSpPr>
      <p:sp>
        <p:nvSpPr>
          <p:cNvPr id="42" name="Google Shape;42;p6"/>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452438" y="3160361"/>
            <a:ext cx="1224607" cy="21859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452438" y="3382804"/>
            <a:ext cx="1224607" cy="230549"/>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4" type="body"/>
          </p:nvPr>
        </p:nvSpPr>
        <p:spPr>
          <a:xfrm>
            <a:off x="2417344" y="3160361"/>
            <a:ext cx="1203233" cy="21859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5" type="body"/>
          </p:nvPr>
        </p:nvSpPr>
        <p:spPr>
          <a:xfrm>
            <a:off x="2417344" y="3382804"/>
            <a:ext cx="1203233" cy="230549"/>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6" type="body"/>
          </p:nvPr>
        </p:nvSpPr>
        <p:spPr>
          <a:xfrm>
            <a:off x="4360875" y="3171239"/>
            <a:ext cx="1203233" cy="22303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7" type="body"/>
          </p:nvPr>
        </p:nvSpPr>
        <p:spPr>
          <a:xfrm>
            <a:off x="4360875" y="3394277"/>
            <a:ext cx="1203233" cy="235236"/>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8" type="body"/>
          </p:nvPr>
        </p:nvSpPr>
        <p:spPr>
          <a:xfrm>
            <a:off x="6304407" y="3171239"/>
            <a:ext cx="1203234" cy="207716"/>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9" type="body"/>
          </p:nvPr>
        </p:nvSpPr>
        <p:spPr>
          <a:xfrm>
            <a:off x="6304407" y="3394277"/>
            <a:ext cx="1203234" cy="219076"/>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13" type="body"/>
          </p:nvPr>
        </p:nvSpPr>
        <p:spPr>
          <a:xfrm>
            <a:off x="8247938" y="3216005"/>
            <a:ext cx="1205625" cy="162949"/>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4" type="body"/>
          </p:nvPr>
        </p:nvSpPr>
        <p:spPr>
          <a:xfrm>
            <a:off x="8247938" y="3441491"/>
            <a:ext cx="1205625" cy="171861"/>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p:nvPr>
            <p:ph idx="15" type="pic"/>
          </p:nvPr>
        </p:nvSpPr>
        <p:spPr>
          <a:xfrm>
            <a:off x="2417344" y="1350078"/>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6"/>
          <p:cNvSpPr/>
          <p:nvPr>
            <p:ph idx="16" type="pic"/>
          </p:nvPr>
        </p:nvSpPr>
        <p:spPr>
          <a:xfrm>
            <a:off x="473812" y="1350078"/>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6"/>
          <p:cNvSpPr/>
          <p:nvPr>
            <p:ph idx="17" type="pic"/>
          </p:nvPr>
        </p:nvSpPr>
        <p:spPr>
          <a:xfrm>
            <a:off x="6304407" y="1349984"/>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Google Shape;57;p6"/>
          <p:cNvSpPr/>
          <p:nvPr>
            <p:ph idx="18" type="pic"/>
          </p:nvPr>
        </p:nvSpPr>
        <p:spPr>
          <a:xfrm>
            <a:off x="4360875" y="1350078"/>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6"/>
          <p:cNvSpPr/>
          <p:nvPr>
            <p:ph idx="19" type="pic"/>
          </p:nvPr>
        </p:nvSpPr>
        <p:spPr>
          <a:xfrm>
            <a:off x="8247939" y="1349984"/>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6"/>
          <p:cNvSpPr txBox="1"/>
          <p:nvPr>
            <p:ph idx="20" type="body"/>
          </p:nvPr>
        </p:nvSpPr>
        <p:spPr>
          <a:xfrm>
            <a:off x="452438" y="5721765"/>
            <a:ext cx="1224607" cy="20980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6"/>
          <p:cNvSpPr txBox="1"/>
          <p:nvPr>
            <p:ph idx="21" type="body"/>
          </p:nvPr>
        </p:nvSpPr>
        <p:spPr>
          <a:xfrm>
            <a:off x="452438" y="5944209"/>
            <a:ext cx="1224607" cy="22127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
          <p:cNvSpPr txBox="1"/>
          <p:nvPr>
            <p:ph idx="22" type="body"/>
          </p:nvPr>
        </p:nvSpPr>
        <p:spPr>
          <a:xfrm>
            <a:off x="2417344" y="5721765"/>
            <a:ext cx="1203233" cy="20980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6"/>
          <p:cNvSpPr txBox="1"/>
          <p:nvPr>
            <p:ph idx="23" type="body"/>
          </p:nvPr>
        </p:nvSpPr>
        <p:spPr>
          <a:xfrm>
            <a:off x="2417344" y="5944209"/>
            <a:ext cx="1203233" cy="22127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
          <p:cNvSpPr txBox="1"/>
          <p:nvPr>
            <p:ph idx="24" type="body"/>
          </p:nvPr>
        </p:nvSpPr>
        <p:spPr>
          <a:xfrm>
            <a:off x="4360875" y="5721765"/>
            <a:ext cx="1203233" cy="20980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
          <p:cNvSpPr txBox="1"/>
          <p:nvPr>
            <p:ph idx="25" type="body"/>
          </p:nvPr>
        </p:nvSpPr>
        <p:spPr>
          <a:xfrm>
            <a:off x="4360875" y="5944209"/>
            <a:ext cx="1203233" cy="22127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
          <p:cNvSpPr txBox="1"/>
          <p:nvPr>
            <p:ph idx="26" type="body"/>
          </p:nvPr>
        </p:nvSpPr>
        <p:spPr>
          <a:xfrm>
            <a:off x="6304407" y="5721765"/>
            <a:ext cx="1203234" cy="20980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
          <p:cNvSpPr txBox="1"/>
          <p:nvPr>
            <p:ph idx="27" type="body"/>
          </p:nvPr>
        </p:nvSpPr>
        <p:spPr>
          <a:xfrm>
            <a:off x="6304407" y="5944209"/>
            <a:ext cx="1203234" cy="22127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
          <p:cNvSpPr txBox="1"/>
          <p:nvPr>
            <p:ph idx="28" type="body"/>
          </p:nvPr>
        </p:nvSpPr>
        <p:spPr>
          <a:xfrm>
            <a:off x="8247938" y="5721765"/>
            <a:ext cx="1205625" cy="20980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0"/>
              <a:buNone/>
              <a:defRPr b="1" sz="1000">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
          <p:cNvSpPr txBox="1"/>
          <p:nvPr>
            <p:ph idx="29" type="body"/>
          </p:nvPr>
        </p:nvSpPr>
        <p:spPr>
          <a:xfrm>
            <a:off x="8247938" y="5944209"/>
            <a:ext cx="1205625" cy="221274"/>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
          <p:cNvSpPr/>
          <p:nvPr>
            <p:ph idx="30" type="pic"/>
          </p:nvPr>
        </p:nvSpPr>
        <p:spPr>
          <a:xfrm>
            <a:off x="2417344" y="3911482"/>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6"/>
          <p:cNvSpPr/>
          <p:nvPr>
            <p:ph idx="31" type="pic"/>
          </p:nvPr>
        </p:nvSpPr>
        <p:spPr>
          <a:xfrm>
            <a:off x="473812" y="3911482"/>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6"/>
          <p:cNvSpPr/>
          <p:nvPr>
            <p:ph idx="32" type="pic"/>
          </p:nvPr>
        </p:nvSpPr>
        <p:spPr>
          <a:xfrm>
            <a:off x="6304407" y="3911389"/>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p6"/>
          <p:cNvSpPr/>
          <p:nvPr>
            <p:ph idx="33" type="pic"/>
          </p:nvPr>
        </p:nvSpPr>
        <p:spPr>
          <a:xfrm>
            <a:off x="4360875" y="3911482"/>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 name="Google Shape;73;p6"/>
          <p:cNvSpPr/>
          <p:nvPr>
            <p:ph idx="34" type="pic"/>
          </p:nvPr>
        </p:nvSpPr>
        <p:spPr>
          <a:xfrm>
            <a:off x="8247939" y="3911389"/>
            <a:ext cx="1203233" cy="1701501"/>
          </a:xfrm>
          <a:prstGeom prst="rect">
            <a:avLst/>
          </a:prstGeom>
          <a:solidFill>
            <a:srgbClr val="F2F2F2"/>
          </a:solidFill>
          <a:ln>
            <a:noFill/>
          </a:ln>
        </p:spPr>
        <p:txBody>
          <a:bodyPr anchorCtr="1" anchor="ctr" bIns="45700" lIns="0" spcFirstLastPara="1" rIns="91425" wrap="square" tIns="0"/>
          <a:lstStyle>
            <a:lvl1pPr lvl="0" marR="0" rtl="0" algn="l">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6"/>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75" name="Google Shape;75;p6"/>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grid">
  <p:cSld name="4 grid">
    <p:spTree>
      <p:nvGrpSpPr>
        <p:cNvPr id="76" name="Shape 76"/>
        <p:cNvGrpSpPr/>
        <p:nvPr/>
      </p:nvGrpSpPr>
      <p:grpSpPr>
        <a:xfrm>
          <a:off x="0" y="0"/>
          <a:ext cx="0" cy="0"/>
          <a:chOff x="0" y="0"/>
          <a:chExt cx="0" cy="0"/>
        </a:xfrm>
      </p:grpSpPr>
      <p:sp>
        <p:nvSpPr>
          <p:cNvPr id="77" name="Google Shape;77;p7"/>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
          <p:cNvSpPr txBox="1"/>
          <p:nvPr>
            <p:ph idx="2" type="body"/>
          </p:nvPr>
        </p:nvSpPr>
        <p:spPr>
          <a:xfrm>
            <a:off x="452436" y="1449389"/>
            <a:ext cx="4406901" cy="215900"/>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
          <p:cNvSpPr txBox="1"/>
          <p:nvPr>
            <p:ph idx="3" type="body"/>
          </p:nvPr>
        </p:nvSpPr>
        <p:spPr>
          <a:xfrm>
            <a:off x="5041900" y="1449389"/>
            <a:ext cx="4411664" cy="215899"/>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
          <p:cNvSpPr txBox="1"/>
          <p:nvPr>
            <p:ph idx="4" type="body"/>
          </p:nvPr>
        </p:nvSpPr>
        <p:spPr>
          <a:xfrm>
            <a:off x="452438" y="3879544"/>
            <a:ext cx="4406900" cy="213031"/>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7"/>
          <p:cNvSpPr txBox="1"/>
          <p:nvPr>
            <p:ph idx="5" type="body"/>
          </p:nvPr>
        </p:nvSpPr>
        <p:spPr>
          <a:xfrm>
            <a:off x="5041900" y="3879544"/>
            <a:ext cx="4411663" cy="213031"/>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
          <p:cNvSpPr txBox="1"/>
          <p:nvPr>
            <p:ph idx="6" type="body"/>
          </p:nvPr>
        </p:nvSpPr>
        <p:spPr>
          <a:xfrm>
            <a:off x="452438" y="1773238"/>
            <a:ext cx="4406900" cy="1927225"/>
          </a:xfrm>
          <a:prstGeom prst="rect">
            <a:avLst/>
          </a:prstGeom>
          <a:noFill/>
          <a:ln>
            <a:noFill/>
          </a:ln>
        </p:spPr>
        <p:txBody>
          <a:bodyPr anchorCtr="0" anchor="t" bIns="45700" lIns="0" spcFirstLastPara="1" rIns="91425" wrap="square" tIns="0"/>
          <a:lstStyle>
            <a:lvl1pPr indent="-285750" lvl="0" marL="457200" algn="l">
              <a:lnSpc>
                <a:spcPct val="90000"/>
              </a:lnSpc>
              <a:spcBef>
                <a:spcPts val="0"/>
              </a:spcBef>
              <a:spcAft>
                <a:spcPts val="0"/>
              </a:spcAft>
              <a:buClr>
                <a:schemeClr val="dk1"/>
              </a:buClr>
              <a:buSzPts val="9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7"/>
          <p:cNvSpPr txBox="1"/>
          <p:nvPr>
            <p:ph idx="7" type="body"/>
          </p:nvPr>
        </p:nvSpPr>
        <p:spPr>
          <a:xfrm>
            <a:off x="5041901" y="1773238"/>
            <a:ext cx="4411662" cy="1927225"/>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7"/>
          <p:cNvSpPr txBox="1"/>
          <p:nvPr>
            <p:ph idx="8" type="body"/>
          </p:nvPr>
        </p:nvSpPr>
        <p:spPr>
          <a:xfrm>
            <a:off x="452437" y="4197351"/>
            <a:ext cx="4406901" cy="1931987"/>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7"/>
          <p:cNvSpPr txBox="1"/>
          <p:nvPr>
            <p:ph idx="9" type="body"/>
          </p:nvPr>
        </p:nvSpPr>
        <p:spPr>
          <a:xfrm>
            <a:off x="5041901" y="4197351"/>
            <a:ext cx="4411662" cy="1931987"/>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7"/>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88" name="Google Shape;88;p7"/>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grid">
  <p:cSld name="6 grid">
    <p:spTree>
      <p:nvGrpSpPr>
        <p:cNvPr id="89" name="Shape 89"/>
        <p:cNvGrpSpPr/>
        <p:nvPr/>
      </p:nvGrpSpPr>
      <p:grpSpPr>
        <a:xfrm>
          <a:off x="0" y="0"/>
          <a:ext cx="0" cy="0"/>
          <a:chOff x="0" y="0"/>
          <a:chExt cx="0" cy="0"/>
        </a:xfrm>
      </p:grpSpPr>
      <p:sp>
        <p:nvSpPr>
          <p:cNvPr id="90" name="Google Shape;90;p8"/>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8"/>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8"/>
          <p:cNvSpPr txBox="1"/>
          <p:nvPr>
            <p:ph idx="2" type="body"/>
          </p:nvPr>
        </p:nvSpPr>
        <p:spPr>
          <a:xfrm>
            <a:off x="452437" y="1449389"/>
            <a:ext cx="2844802" cy="215900"/>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8"/>
          <p:cNvSpPr txBox="1"/>
          <p:nvPr>
            <p:ph idx="3" type="body"/>
          </p:nvPr>
        </p:nvSpPr>
        <p:spPr>
          <a:xfrm>
            <a:off x="3513138" y="1449389"/>
            <a:ext cx="2862261" cy="215899"/>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8"/>
          <p:cNvSpPr txBox="1"/>
          <p:nvPr>
            <p:ph idx="4" type="body"/>
          </p:nvPr>
        </p:nvSpPr>
        <p:spPr>
          <a:xfrm>
            <a:off x="6608764" y="1449389"/>
            <a:ext cx="2844800" cy="215899"/>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8"/>
          <p:cNvSpPr txBox="1"/>
          <p:nvPr>
            <p:ph idx="5" type="body"/>
          </p:nvPr>
        </p:nvSpPr>
        <p:spPr>
          <a:xfrm>
            <a:off x="452438" y="3879544"/>
            <a:ext cx="2844800" cy="213031"/>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8"/>
          <p:cNvSpPr txBox="1"/>
          <p:nvPr>
            <p:ph idx="6" type="body"/>
          </p:nvPr>
        </p:nvSpPr>
        <p:spPr>
          <a:xfrm>
            <a:off x="3513139" y="3879544"/>
            <a:ext cx="2879724" cy="213031"/>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8"/>
          <p:cNvSpPr txBox="1"/>
          <p:nvPr>
            <p:ph idx="7" type="body"/>
          </p:nvPr>
        </p:nvSpPr>
        <p:spPr>
          <a:xfrm>
            <a:off x="6608764" y="3879544"/>
            <a:ext cx="2844799" cy="213031"/>
          </a:xfrm>
          <a:prstGeom prst="rect">
            <a:avLst/>
          </a:prstGeom>
          <a:solidFill>
            <a:srgbClr val="E8EFF2"/>
          </a:solidFill>
          <a:ln>
            <a:noFill/>
          </a:ln>
        </p:spPr>
        <p:txBody>
          <a:bodyPr anchorCtr="0" anchor="ctr" bIns="91425" lIns="0" spcFirstLastPara="1" rIns="91425" wrap="square" tIns="91425"/>
          <a:lstStyle>
            <a:lvl1pPr indent="-228600" lvl="0" marL="457200" algn="l">
              <a:lnSpc>
                <a:spcPct val="90000"/>
              </a:lnSpc>
              <a:spcBef>
                <a:spcPts val="0"/>
              </a:spcBef>
              <a:spcAft>
                <a:spcPts val="0"/>
              </a:spcAft>
              <a:buClr>
                <a:schemeClr val="accent1"/>
              </a:buClr>
              <a:buSzPts val="1100"/>
              <a:buNone/>
              <a:defRPr b="0" sz="1100">
                <a:solidFill>
                  <a:schemeClr val="accent1"/>
                </a:solidFill>
                <a:latin typeface="Montserrat Medium"/>
                <a:ea typeface="Montserrat Medium"/>
                <a:cs typeface="Montserrat Medium"/>
                <a:sym typeface="Montserrat Medium"/>
              </a:defRPr>
            </a:lvl1pPr>
            <a:lvl2pPr indent="-228600" lvl="1" marL="914400" algn="l">
              <a:lnSpc>
                <a:spcPct val="90000"/>
              </a:lnSpc>
              <a:spcBef>
                <a:spcPts val="600"/>
              </a:spcBef>
              <a:spcAft>
                <a:spcPts val="0"/>
              </a:spcAft>
              <a:buClr>
                <a:schemeClr val="dk1"/>
              </a:buClr>
              <a:buSzPts val="1100"/>
              <a:buNone/>
              <a:defRPr sz="1100">
                <a:latin typeface="Arial"/>
                <a:ea typeface="Arial"/>
                <a:cs typeface="Arial"/>
                <a:sym typeface="Arial"/>
              </a:defRPr>
            </a:lvl2pPr>
            <a:lvl3pPr indent="-228600" lvl="2" marL="1371600" algn="l">
              <a:lnSpc>
                <a:spcPct val="90000"/>
              </a:lnSpc>
              <a:spcBef>
                <a:spcPts val="600"/>
              </a:spcBef>
              <a:spcAft>
                <a:spcPts val="0"/>
              </a:spcAft>
              <a:buClr>
                <a:schemeClr val="dk1"/>
              </a:buClr>
              <a:buSzPts val="1100"/>
              <a:buNone/>
              <a:defRPr sz="1100">
                <a:latin typeface="Arial"/>
                <a:ea typeface="Arial"/>
                <a:cs typeface="Arial"/>
                <a:sym typeface="Arial"/>
              </a:defRPr>
            </a:lvl3pPr>
            <a:lvl4pPr indent="-228600" lvl="3" marL="1828800" algn="l">
              <a:lnSpc>
                <a:spcPct val="90000"/>
              </a:lnSpc>
              <a:spcBef>
                <a:spcPts val="600"/>
              </a:spcBef>
              <a:spcAft>
                <a:spcPts val="0"/>
              </a:spcAft>
              <a:buClr>
                <a:schemeClr val="dk1"/>
              </a:buClr>
              <a:buSzPts val="1100"/>
              <a:buNone/>
              <a:defRPr sz="1100">
                <a:latin typeface="Arial"/>
                <a:ea typeface="Arial"/>
                <a:cs typeface="Arial"/>
                <a:sym typeface="Arial"/>
              </a:defRPr>
            </a:lvl4pPr>
            <a:lvl5pPr indent="-228600" lvl="4" marL="2286000" algn="l">
              <a:lnSpc>
                <a:spcPct val="90000"/>
              </a:lnSpc>
              <a:spcBef>
                <a:spcPts val="600"/>
              </a:spcBef>
              <a:spcAft>
                <a:spcPts val="0"/>
              </a:spcAft>
              <a:buClr>
                <a:schemeClr val="dk1"/>
              </a:buClr>
              <a:buSzPts val="1100"/>
              <a:buNone/>
              <a:defRPr sz="110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8"/>
          <p:cNvSpPr txBox="1"/>
          <p:nvPr>
            <p:ph idx="8" type="body"/>
          </p:nvPr>
        </p:nvSpPr>
        <p:spPr>
          <a:xfrm>
            <a:off x="452438" y="1773238"/>
            <a:ext cx="2844800" cy="1927225"/>
          </a:xfrm>
          <a:prstGeom prst="rect">
            <a:avLst/>
          </a:prstGeom>
          <a:noFill/>
          <a:ln>
            <a:noFill/>
          </a:ln>
        </p:spPr>
        <p:txBody>
          <a:bodyPr anchorCtr="0" anchor="t" bIns="45700" lIns="0" spcFirstLastPara="1" rIns="91425" wrap="square" tIns="0"/>
          <a:lstStyle>
            <a:lvl1pPr indent="-285750" lvl="0" marL="457200" algn="l">
              <a:lnSpc>
                <a:spcPct val="90000"/>
              </a:lnSpc>
              <a:spcBef>
                <a:spcPts val="0"/>
              </a:spcBef>
              <a:spcAft>
                <a:spcPts val="0"/>
              </a:spcAft>
              <a:buClr>
                <a:schemeClr val="dk1"/>
              </a:buClr>
              <a:buSzPts val="9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8"/>
          <p:cNvSpPr txBox="1"/>
          <p:nvPr>
            <p:ph idx="9" type="body"/>
          </p:nvPr>
        </p:nvSpPr>
        <p:spPr>
          <a:xfrm>
            <a:off x="3513138" y="1773239"/>
            <a:ext cx="2879725" cy="1927224"/>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8"/>
          <p:cNvSpPr txBox="1"/>
          <p:nvPr>
            <p:ph idx="13" type="body"/>
          </p:nvPr>
        </p:nvSpPr>
        <p:spPr>
          <a:xfrm>
            <a:off x="6608763" y="1773238"/>
            <a:ext cx="2844799" cy="1927225"/>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8"/>
          <p:cNvSpPr txBox="1"/>
          <p:nvPr>
            <p:ph idx="14" type="body"/>
          </p:nvPr>
        </p:nvSpPr>
        <p:spPr>
          <a:xfrm>
            <a:off x="452437" y="4197351"/>
            <a:ext cx="2844801" cy="1931987"/>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8"/>
          <p:cNvSpPr txBox="1"/>
          <p:nvPr>
            <p:ph idx="15" type="body"/>
          </p:nvPr>
        </p:nvSpPr>
        <p:spPr>
          <a:xfrm>
            <a:off x="3513138" y="4197351"/>
            <a:ext cx="2879725" cy="1931987"/>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8"/>
          <p:cNvSpPr txBox="1"/>
          <p:nvPr>
            <p:ph idx="16" type="body"/>
          </p:nvPr>
        </p:nvSpPr>
        <p:spPr>
          <a:xfrm>
            <a:off x="6608763" y="4197351"/>
            <a:ext cx="2844799" cy="1931987"/>
          </a:xfrm>
          <a:prstGeom prst="rect">
            <a:avLst/>
          </a:prstGeom>
          <a:noFill/>
          <a:ln>
            <a:noFill/>
          </a:ln>
        </p:spPr>
        <p:txBody>
          <a:bodyPr anchorCtr="0" anchor="t" bIns="45700" lIns="0" spcFirstLastPara="1" rIns="91425" wrap="square" tIns="0"/>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8"/>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05" name="Google Shape;105;p8"/>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cSld name="Contents">
    <p:spTree>
      <p:nvGrpSpPr>
        <p:cNvPr id="106" name="Shape 106"/>
        <p:cNvGrpSpPr/>
        <p:nvPr/>
      </p:nvGrpSpPr>
      <p:grpSpPr>
        <a:xfrm>
          <a:off x="0" y="0"/>
          <a:ext cx="0" cy="0"/>
          <a:chOff x="0" y="0"/>
          <a:chExt cx="0" cy="0"/>
        </a:xfrm>
      </p:grpSpPr>
      <p:sp>
        <p:nvSpPr>
          <p:cNvPr id="107" name="Google Shape;107;p9"/>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9"/>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9"/>
          <p:cNvSpPr txBox="1"/>
          <p:nvPr>
            <p:ph idx="2" type="body"/>
          </p:nvPr>
        </p:nvSpPr>
        <p:spPr>
          <a:xfrm>
            <a:off x="452437" y="1449388"/>
            <a:ext cx="1620000" cy="4679950"/>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dk1"/>
              </a:buClr>
              <a:buSzPts val="1000"/>
              <a:buNone/>
              <a:defRPr sz="1000">
                <a:solidFill>
                  <a:schemeClr val="dk1"/>
                </a:solidFill>
                <a:latin typeface="Arial"/>
                <a:ea typeface="Arial"/>
                <a:cs typeface="Arial"/>
                <a:sym typeface="Arial"/>
              </a:defRPr>
            </a:lvl1pPr>
            <a:lvl2pPr indent="-285750" lvl="1" marL="9144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2pPr>
            <a:lvl3pPr indent="-285750" lvl="2" marL="13716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3pPr>
            <a:lvl4pPr indent="-285750" lvl="3" marL="18288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4pPr>
            <a:lvl5pPr indent="-285750" lvl="4" marL="22860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9"/>
          <p:cNvSpPr txBox="1"/>
          <p:nvPr>
            <p:ph idx="3" type="body"/>
          </p:nvPr>
        </p:nvSpPr>
        <p:spPr>
          <a:xfrm>
            <a:off x="2255521" y="1449388"/>
            <a:ext cx="5930536" cy="4679950"/>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dk1"/>
              </a:buClr>
              <a:buSzPts val="1000"/>
              <a:buNone/>
              <a:defRPr sz="1000">
                <a:solidFill>
                  <a:schemeClr val="dk1"/>
                </a:solidFill>
                <a:latin typeface="Arial"/>
                <a:ea typeface="Arial"/>
                <a:cs typeface="Arial"/>
                <a:sym typeface="Arial"/>
              </a:defRPr>
            </a:lvl1pPr>
            <a:lvl2pPr indent="-285750" lvl="1" marL="9144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2pPr>
            <a:lvl3pPr indent="-285750" lvl="2" marL="13716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3pPr>
            <a:lvl4pPr indent="-285750" lvl="3" marL="18288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4pPr>
            <a:lvl5pPr indent="-285750" lvl="4" marL="22860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9"/>
          <p:cNvSpPr txBox="1"/>
          <p:nvPr>
            <p:ph idx="4" type="body"/>
          </p:nvPr>
        </p:nvSpPr>
        <p:spPr>
          <a:xfrm>
            <a:off x="8373563" y="1450921"/>
            <a:ext cx="1080000" cy="4719603"/>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dk1"/>
              </a:buClr>
              <a:buSzPts val="1000"/>
              <a:buNone/>
              <a:defRPr sz="1000">
                <a:solidFill>
                  <a:schemeClr val="dk1"/>
                </a:solidFill>
                <a:latin typeface="Arial"/>
                <a:ea typeface="Arial"/>
                <a:cs typeface="Arial"/>
                <a:sym typeface="Arial"/>
              </a:defRPr>
            </a:lvl1pPr>
            <a:lvl2pPr indent="-285750" lvl="1" marL="9144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2pPr>
            <a:lvl3pPr indent="-285750" lvl="2" marL="13716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3pPr>
            <a:lvl4pPr indent="-285750" lvl="3" marL="18288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4pPr>
            <a:lvl5pPr indent="-285750" lvl="4" marL="2286000" algn="l">
              <a:lnSpc>
                <a:spcPct val="90000"/>
              </a:lnSpc>
              <a:spcBef>
                <a:spcPts val="600"/>
              </a:spcBef>
              <a:spcAft>
                <a:spcPts val="0"/>
              </a:spcAft>
              <a:buClr>
                <a:schemeClr val="dk1"/>
              </a:buClr>
              <a:buSzPts val="900"/>
              <a:buChar char="‒"/>
              <a:defRPr b="1">
                <a:latin typeface="Montserrat"/>
                <a:ea typeface="Montserrat"/>
                <a:cs typeface="Montserrat"/>
                <a:sym typeface="Montserrat"/>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9"/>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13" name="Google Shape;113;p9"/>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vestments">
  <p:cSld name="Investments">
    <p:spTree>
      <p:nvGrpSpPr>
        <p:cNvPr id="114" name="Shape 114"/>
        <p:cNvGrpSpPr/>
        <p:nvPr/>
      </p:nvGrpSpPr>
      <p:grpSpPr>
        <a:xfrm>
          <a:off x="0" y="0"/>
          <a:ext cx="0" cy="0"/>
          <a:chOff x="0" y="0"/>
          <a:chExt cx="0" cy="0"/>
        </a:xfrm>
      </p:grpSpPr>
      <p:sp>
        <p:nvSpPr>
          <p:cNvPr id="115" name="Google Shape;115;p10"/>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0"/>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lstStyle>
            <a:lvl1pPr indent="-228600" lvl="0" marL="457200" algn="l">
              <a:lnSpc>
                <a:spcPct val="90000"/>
              </a:lnSpc>
              <a:spcBef>
                <a:spcPts val="0"/>
              </a:spcBef>
              <a:spcAft>
                <a:spcPts val="0"/>
              </a:spcAft>
              <a:buClr>
                <a:schemeClr val="accent1"/>
              </a:buClr>
              <a:buSzPts val="1200"/>
              <a:buNone/>
              <a:defRPr sz="1200">
                <a:solidFill>
                  <a:schemeClr val="accent1"/>
                </a:solidFill>
                <a:latin typeface="Montserrat Medium"/>
                <a:ea typeface="Montserrat Medium"/>
                <a:cs typeface="Montserrat Medium"/>
                <a:sym typeface="Montserrat Medium"/>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0"/>
          <p:cNvSpPr/>
          <p:nvPr/>
        </p:nvSpPr>
        <p:spPr>
          <a:xfrm>
            <a:off x="511421" y="1346610"/>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18" name="Google Shape;118;p10"/>
          <p:cNvSpPr txBox="1"/>
          <p:nvPr>
            <p:ph idx="2" type="body"/>
          </p:nvPr>
        </p:nvSpPr>
        <p:spPr>
          <a:xfrm>
            <a:off x="511420" y="3439743"/>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0"/>
          <p:cNvSpPr/>
          <p:nvPr/>
        </p:nvSpPr>
        <p:spPr>
          <a:xfrm>
            <a:off x="2332662" y="1346609"/>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20" name="Google Shape;120;p10"/>
          <p:cNvSpPr txBox="1"/>
          <p:nvPr>
            <p:ph idx="3" type="body"/>
          </p:nvPr>
        </p:nvSpPr>
        <p:spPr>
          <a:xfrm>
            <a:off x="2332661" y="3439742"/>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0"/>
          <p:cNvSpPr/>
          <p:nvPr/>
        </p:nvSpPr>
        <p:spPr>
          <a:xfrm>
            <a:off x="4153900" y="1346609"/>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22" name="Google Shape;122;p10"/>
          <p:cNvSpPr txBox="1"/>
          <p:nvPr>
            <p:ph idx="4" type="body"/>
          </p:nvPr>
        </p:nvSpPr>
        <p:spPr>
          <a:xfrm>
            <a:off x="4153900" y="3439742"/>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0"/>
          <p:cNvSpPr/>
          <p:nvPr/>
        </p:nvSpPr>
        <p:spPr>
          <a:xfrm>
            <a:off x="5975141" y="1346609"/>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24" name="Google Shape;124;p10"/>
          <p:cNvSpPr txBox="1"/>
          <p:nvPr>
            <p:ph idx="5" type="body"/>
          </p:nvPr>
        </p:nvSpPr>
        <p:spPr>
          <a:xfrm>
            <a:off x="5975139" y="3439742"/>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0"/>
          <p:cNvSpPr/>
          <p:nvPr/>
        </p:nvSpPr>
        <p:spPr>
          <a:xfrm>
            <a:off x="7796380" y="1341438"/>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26" name="Google Shape;126;p10"/>
          <p:cNvSpPr txBox="1"/>
          <p:nvPr>
            <p:ph idx="6" type="body"/>
          </p:nvPr>
        </p:nvSpPr>
        <p:spPr>
          <a:xfrm>
            <a:off x="7796380" y="3434571"/>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0"/>
          <p:cNvSpPr/>
          <p:nvPr/>
        </p:nvSpPr>
        <p:spPr>
          <a:xfrm>
            <a:off x="511420" y="3832442"/>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28" name="Google Shape;128;p10"/>
          <p:cNvSpPr txBox="1"/>
          <p:nvPr>
            <p:ph idx="7" type="body"/>
          </p:nvPr>
        </p:nvSpPr>
        <p:spPr>
          <a:xfrm>
            <a:off x="511420" y="5925575"/>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0"/>
          <p:cNvSpPr/>
          <p:nvPr/>
        </p:nvSpPr>
        <p:spPr>
          <a:xfrm>
            <a:off x="2332661" y="3832441"/>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30" name="Google Shape;130;p10"/>
          <p:cNvSpPr txBox="1"/>
          <p:nvPr>
            <p:ph idx="8" type="body"/>
          </p:nvPr>
        </p:nvSpPr>
        <p:spPr>
          <a:xfrm>
            <a:off x="2332659" y="5925574"/>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0"/>
          <p:cNvSpPr/>
          <p:nvPr/>
        </p:nvSpPr>
        <p:spPr>
          <a:xfrm>
            <a:off x="4153900" y="3832441"/>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32" name="Google Shape;132;p10"/>
          <p:cNvSpPr txBox="1"/>
          <p:nvPr>
            <p:ph idx="9" type="body"/>
          </p:nvPr>
        </p:nvSpPr>
        <p:spPr>
          <a:xfrm>
            <a:off x="4153899" y="5925574"/>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0"/>
          <p:cNvSpPr/>
          <p:nvPr/>
        </p:nvSpPr>
        <p:spPr>
          <a:xfrm>
            <a:off x="5975139" y="3832441"/>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34" name="Google Shape;134;p10"/>
          <p:cNvSpPr txBox="1"/>
          <p:nvPr>
            <p:ph idx="13" type="body"/>
          </p:nvPr>
        </p:nvSpPr>
        <p:spPr>
          <a:xfrm>
            <a:off x="5975138" y="5925574"/>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0"/>
          <p:cNvSpPr/>
          <p:nvPr/>
        </p:nvSpPr>
        <p:spPr>
          <a:xfrm>
            <a:off x="7796380" y="3827270"/>
            <a:ext cx="1621088" cy="2335028"/>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1">
              <a:solidFill>
                <a:schemeClr val="lt1"/>
              </a:solidFill>
              <a:latin typeface="Arial"/>
              <a:ea typeface="Arial"/>
              <a:cs typeface="Arial"/>
              <a:sym typeface="Arial"/>
            </a:endParaRPr>
          </a:p>
        </p:txBody>
      </p:sp>
      <p:sp>
        <p:nvSpPr>
          <p:cNvPr id="136" name="Google Shape;136;p10"/>
          <p:cNvSpPr txBox="1"/>
          <p:nvPr>
            <p:ph idx="14" type="body"/>
          </p:nvPr>
        </p:nvSpPr>
        <p:spPr>
          <a:xfrm>
            <a:off x="7796379" y="5920403"/>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3"/>
              </a:buClr>
              <a:buSzPts val="1001"/>
              <a:buNone/>
              <a:defRPr b="1" sz="1001">
                <a:solidFill>
                  <a:schemeClr val="accent3"/>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7" name="Google Shape;137;p10"/>
          <p:cNvPicPr preferRelativeResize="0"/>
          <p:nvPr/>
        </p:nvPicPr>
        <p:blipFill rotWithShape="1">
          <a:blip r:embed="rId2">
            <a:alphaModFix/>
          </a:blip>
          <a:srcRect b="0" l="0" r="0" t="0"/>
          <a:stretch/>
        </p:blipFill>
        <p:spPr>
          <a:xfrm>
            <a:off x="848402" y="1462130"/>
            <a:ext cx="1036203" cy="347299"/>
          </a:xfrm>
          <a:prstGeom prst="rect">
            <a:avLst/>
          </a:prstGeom>
          <a:noFill/>
          <a:ln>
            <a:noFill/>
          </a:ln>
        </p:spPr>
      </p:pic>
      <p:pic>
        <p:nvPicPr>
          <p:cNvPr id="138" name="Google Shape;138;p10"/>
          <p:cNvPicPr preferRelativeResize="0"/>
          <p:nvPr/>
        </p:nvPicPr>
        <p:blipFill rotWithShape="1">
          <a:blip r:embed="rId2">
            <a:alphaModFix/>
          </a:blip>
          <a:srcRect b="0" l="0" r="0" t="0"/>
          <a:stretch/>
        </p:blipFill>
        <p:spPr>
          <a:xfrm>
            <a:off x="2661508" y="1462130"/>
            <a:ext cx="1036203" cy="347299"/>
          </a:xfrm>
          <a:prstGeom prst="rect">
            <a:avLst/>
          </a:prstGeom>
          <a:noFill/>
          <a:ln>
            <a:noFill/>
          </a:ln>
        </p:spPr>
      </p:pic>
      <p:pic>
        <p:nvPicPr>
          <p:cNvPr id="139" name="Google Shape;139;p10"/>
          <p:cNvPicPr preferRelativeResize="0"/>
          <p:nvPr/>
        </p:nvPicPr>
        <p:blipFill rotWithShape="1">
          <a:blip r:embed="rId2">
            <a:alphaModFix/>
          </a:blip>
          <a:srcRect b="0" l="0" r="0" t="0"/>
          <a:stretch/>
        </p:blipFill>
        <p:spPr>
          <a:xfrm>
            <a:off x="4502826" y="1462130"/>
            <a:ext cx="1036203" cy="347299"/>
          </a:xfrm>
          <a:prstGeom prst="rect">
            <a:avLst/>
          </a:prstGeom>
          <a:noFill/>
          <a:ln>
            <a:noFill/>
          </a:ln>
        </p:spPr>
      </p:pic>
      <p:pic>
        <p:nvPicPr>
          <p:cNvPr id="140" name="Google Shape;140;p10"/>
          <p:cNvPicPr preferRelativeResize="0"/>
          <p:nvPr/>
        </p:nvPicPr>
        <p:blipFill rotWithShape="1">
          <a:blip r:embed="rId2">
            <a:alphaModFix/>
          </a:blip>
          <a:srcRect b="0" l="0" r="0" t="0"/>
          <a:stretch/>
        </p:blipFill>
        <p:spPr>
          <a:xfrm>
            <a:off x="6315933" y="1462130"/>
            <a:ext cx="1036203" cy="347299"/>
          </a:xfrm>
          <a:prstGeom prst="rect">
            <a:avLst/>
          </a:prstGeom>
          <a:noFill/>
          <a:ln>
            <a:noFill/>
          </a:ln>
        </p:spPr>
      </p:pic>
      <p:pic>
        <p:nvPicPr>
          <p:cNvPr id="141" name="Google Shape;141;p10"/>
          <p:cNvPicPr preferRelativeResize="0"/>
          <p:nvPr/>
        </p:nvPicPr>
        <p:blipFill rotWithShape="1">
          <a:blip r:embed="rId2">
            <a:alphaModFix/>
          </a:blip>
          <a:srcRect b="0" l="0" r="0" t="0"/>
          <a:stretch/>
        </p:blipFill>
        <p:spPr>
          <a:xfrm>
            <a:off x="8132042" y="1475728"/>
            <a:ext cx="1036203" cy="347299"/>
          </a:xfrm>
          <a:prstGeom prst="rect">
            <a:avLst/>
          </a:prstGeom>
          <a:noFill/>
          <a:ln>
            <a:noFill/>
          </a:ln>
        </p:spPr>
      </p:pic>
      <p:pic>
        <p:nvPicPr>
          <p:cNvPr id="142" name="Google Shape;142;p10"/>
          <p:cNvPicPr preferRelativeResize="0"/>
          <p:nvPr/>
        </p:nvPicPr>
        <p:blipFill rotWithShape="1">
          <a:blip r:embed="rId2">
            <a:alphaModFix/>
          </a:blip>
          <a:srcRect b="0" l="0" r="0" t="0"/>
          <a:stretch/>
        </p:blipFill>
        <p:spPr>
          <a:xfrm>
            <a:off x="848402" y="3968812"/>
            <a:ext cx="1036203" cy="347299"/>
          </a:xfrm>
          <a:prstGeom prst="rect">
            <a:avLst/>
          </a:prstGeom>
          <a:noFill/>
          <a:ln>
            <a:noFill/>
          </a:ln>
        </p:spPr>
      </p:pic>
      <p:pic>
        <p:nvPicPr>
          <p:cNvPr id="143" name="Google Shape;143;p10"/>
          <p:cNvPicPr preferRelativeResize="0"/>
          <p:nvPr/>
        </p:nvPicPr>
        <p:blipFill rotWithShape="1">
          <a:blip r:embed="rId2">
            <a:alphaModFix/>
          </a:blip>
          <a:srcRect b="0" l="0" r="0" t="0"/>
          <a:stretch/>
        </p:blipFill>
        <p:spPr>
          <a:xfrm>
            <a:off x="2661508" y="3968812"/>
            <a:ext cx="1036203" cy="347299"/>
          </a:xfrm>
          <a:prstGeom prst="rect">
            <a:avLst/>
          </a:prstGeom>
          <a:noFill/>
          <a:ln>
            <a:noFill/>
          </a:ln>
        </p:spPr>
      </p:pic>
      <p:pic>
        <p:nvPicPr>
          <p:cNvPr id="144" name="Google Shape;144;p10"/>
          <p:cNvPicPr preferRelativeResize="0"/>
          <p:nvPr/>
        </p:nvPicPr>
        <p:blipFill rotWithShape="1">
          <a:blip r:embed="rId2">
            <a:alphaModFix/>
          </a:blip>
          <a:srcRect b="0" l="0" r="0" t="0"/>
          <a:stretch/>
        </p:blipFill>
        <p:spPr>
          <a:xfrm>
            <a:off x="4502826" y="3968812"/>
            <a:ext cx="1036203" cy="347299"/>
          </a:xfrm>
          <a:prstGeom prst="rect">
            <a:avLst/>
          </a:prstGeom>
          <a:noFill/>
          <a:ln>
            <a:noFill/>
          </a:ln>
        </p:spPr>
      </p:pic>
      <p:pic>
        <p:nvPicPr>
          <p:cNvPr id="145" name="Google Shape;145;p10"/>
          <p:cNvPicPr preferRelativeResize="0"/>
          <p:nvPr/>
        </p:nvPicPr>
        <p:blipFill rotWithShape="1">
          <a:blip r:embed="rId2">
            <a:alphaModFix/>
          </a:blip>
          <a:srcRect b="0" l="0" r="0" t="0"/>
          <a:stretch/>
        </p:blipFill>
        <p:spPr>
          <a:xfrm>
            <a:off x="6315933" y="3968812"/>
            <a:ext cx="1036203" cy="347299"/>
          </a:xfrm>
          <a:prstGeom prst="rect">
            <a:avLst/>
          </a:prstGeom>
          <a:noFill/>
          <a:ln>
            <a:noFill/>
          </a:ln>
        </p:spPr>
      </p:pic>
      <p:pic>
        <p:nvPicPr>
          <p:cNvPr id="146" name="Google Shape;146;p10"/>
          <p:cNvPicPr preferRelativeResize="0"/>
          <p:nvPr/>
        </p:nvPicPr>
        <p:blipFill rotWithShape="1">
          <a:blip r:embed="rId2">
            <a:alphaModFix/>
          </a:blip>
          <a:srcRect b="0" l="0" r="0" t="0"/>
          <a:stretch/>
        </p:blipFill>
        <p:spPr>
          <a:xfrm>
            <a:off x="8132042" y="3982410"/>
            <a:ext cx="1036203" cy="347299"/>
          </a:xfrm>
          <a:prstGeom prst="rect">
            <a:avLst/>
          </a:prstGeom>
          <a:noFill/>
          <a:ln>
            <a:noFill/>
          </a:ln>
        </p:spPr>
      </p:pic>
      <p:sp>
        <p:nvSpPr>
          <p:cNvPr id="147" name="Google Shape;147;p10"/>
          <p:cNvSpPr txBox="1"/>
          <p:nvPr>
            <p:ph idx="15" type="body"/>
          </p:nvPr>
        </p:nvSpPr>
        <p:spPr>
          <a:xfrm>
            <a:off x="511420" y="2927514"/>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10"/>
          <p:cNvSpPr/>
          <p:nvPr>
            <p:ph idx="16" type="pic"/>
          </p:nvPr>
        </p:nvSpPr>
        <p:spPr>
          <a:xfrm>
            <a:off x="788392" y="2317831"/>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10"/>
          <p:cNvSpPr txBox="1"/>
          <p:nvPr>
            <p:ph idx="17" type="body"/>
          </p:nvPr>
        </p:nvSpPr>
        <p:spPr>
          <a:xfrm>
            <a:off x="511420" y="2016383"/>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10"/>
          <p:cNvSpPr txBox="1"/>
          <p:nvPr>
            <p:ph idx="18" type="body"/>
          </p:nvPr>
        </p:nvSpPr>
        <p:spPr>
          <a:xfrm>
            <a:off x="2332659" y="2927514"/>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0"/>
          <p:cNvSpPr/>
          <p:nvPr>
            <p:ph idx="19" type="pic"/>
          </p:nvPr>
        </p:nvSpPr>
        <p:spPr>
          <a:xfrm>
            <a:off x="2609631" y="2317831"/>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10"/>
          <p:cNvSpPr txBox="1"/>
          <p:nvPr>
            <p:ph idx="20" type="body"/>
          </p:nvPr>
        </p:nvSpPr>
        <p:spPr>
          <a:xfrm>
            <a:off x="2332659" y="2016383"/>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0"/>
          <p:cNvSpPr txBox="1"/>
          <p:nvPr>
            <p:ph idx="21" type="body"/>
          </p:nvPr>
        </p:nvSpPr>
        <p:spPr>
          <a:xfrm>
            <a:off x="4153899" y="2927769"/>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0"/>
          <p:cNvSpPr/>
          <p:nvPr>
            <p:ph idx="22" type="pic"/>
          </p:nvPr>
        </p:nvSpPr>
        <p:spPr>
          <a:xfrm>
            <a:off x="4430871" y="2318086"/>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5" name="Google Shape;155;p10"/>
          <p:cNvSpPr txBox="1"/>
          <p:nvPr>
            <p:ph idx="23" type="body"/>
          </p:nvPr>
        </p:nvSpPr>
        <p:spPr>
          <a:xfrm>
            <a:off x="4153899" y="2016638"/>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0"/>
          <p:cNvSpPr txBox="1"/>
          <p:nvPr>
            <p:ph idx="24" type="body"/>
          </p:nvPr>
        </p:nvSpPr>
        <p:spPr>
          <a:xfrm>
            <a:off x="5975138" y="2932340"/>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0"/>
          <p:cNvSpPr/>
          <p:nvPr>
            <p:ph idx="25" type="pic"/>
          </p:nvPr>
        </p:nvSpPr>
        <p:spPr>
          <a:xfrm>
            <a:off x="6252110" y="2322657"/>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10"/>
          <p:cNvSpPr txBox="1"/>
          <p:nvPr>
            <p:ph idx="26" type="body"/>
          </p:nvPr>
        </p:nvSpPr>
        <p:spPr>
          <a:xfrm>
            <a:off x="5975138" y="2021209"/>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10"/>
          <p:cNvSpPr txBox="1"/>
          <p:nvPr>
            <p:ph idx="27" type="body"/>
          </p:nvPr>
        </p:nvSpPr>
        <p:spPr>
          <a:xfrm>
            <a:off x="7796379" y="2928529"/>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10"/>
          <p:cNvSpPr/>
          <p:nvPr>
            <p:ph idx="28" type="pic"/>
          </p:nvPr>
        </p:nvSpPr>
        <p:spPr>
          <a:xfrm>
            <a:off x="8073351" y="2318846"/>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10"/>
          <p:cNvSpPr txBox="1"/>
          <p:nvPr>
            <p:ph idx="29" type="body"/>
          </p:nvPr>
        </p:nvSpPr>
        <p:spPr>
          <a:xfrm>
            <a:off x="7796379" y="2017400"/>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0"/>
          <p:cNvSpPr txBox="1"/>
          <p:nvPr>
            <p:ph idx="30" type="body"/>
          </p:nvPr>
        </p:nvSpPr>
        <p:spPr>
          <a:xfrm>
            <a:off x="513827" y="5403111"/>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0"/>
          <p:cNvSpPr/>
          <p:nvPr>
            <p:ph idx="31" type="pic"/>
          </p:nvPr>
        </p:nvSpPr>
        <p:spPr>
          <a:xfrm>
            <a:off x="790799" y="4793428"/>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4" name="Google Shape;164;p10"/>
          <p:cNvSpPr txBox="1"/>
          <p:nvPr>
            <p:ph idx="32" type="body"/>
          </p:nvPr>
        </p:nvSpPr>
        <p:spPr>
          <a:xfrm>
            <a:off x="513827" y="4491982"/>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10"/>
          <p:cNvSpPr txBox="1"/>
          <p:nvPr>
            <p:ph idx="33" type="body"/>
          </p:nvPr>
        </p:nvSpPr>
        <p:spPr>
          <a:xfrm>
            <a:off x="2332659" y="5409517"/>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10"/>
          <p:cNvSpPr/>
          <p:nvPr>
            <p:ph idx="34" type="pic"/>
          </p:nvPr>
        </p:nvSpPr>
        <p:spPr>
          <a:xfrm>
            <a:off x="2609631" y="4799834"/>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7" name="Google Shape;167;p10"/>
          <p:cNvSpPr txBox="1"/>
          <p:nvPr>
            <p:ph idx="35" type="body"/>
          </p:nvPr>
        </p:nvSpPr>
        <p:spPr>
          <a:xfrm>
            <a:off x="2332659" y="4498388"/>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10"/>
          <p:cNvSpPr txBox="1"/>
          <p:nvPr>
            <p:ph idx="36" type="body"/>
          </p:nvPr>
        </p:nvSpPr>
        <p:spPr>
          <a:xfrm>
            <a:off x="4151493" y="5401878"/>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10"/>
          <p:cNvSpPr/>
          <p:nvPr>
            <p:ph idx="37" type="pic"/>
          </p:nvPr>
        </p:nvSpPr>
        <p:spPr>
          <a:xfrm>
            <a:off x="4428464" y="4792195"/>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0" name="Google Shape;170;p10"/>
          <p:cNvSpPr txBox="1"/>
          <p:nvPr>
            <p:ph idx="38" type="body"/>
          </p:nvPr>
        </p:nvSpPr>
        <p:spPr>
          <a:xfrm>
            <a:off x="4151493" y="4490749"/>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0"/>
          <p:cNvSpPr txBox="1"/>
          <p:nvPr>
            <p:ph idx="39" type="body"/>
          </p:nvPr>
        </p:nvSpPr>
        <p:spPr>
          <a:xfrm>
            <a:off x="5966203" y="5414361"/>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10"/>
          <p:cNvSpPr/>
          <p:nvPr>
            <p:ph idx="40" type="pic"/>
          </p:nvPr>
        </p:nvSpPr>
        <p:spPr>
          <a:xfrm>
            <a:off x="6243175" y="4804678"/>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3" name="Google Shape;173;p10"/>
          <p:cNvSpPr txBox="1"/>
          <p:nvPr>
            <p:ph idx="41" type="body"/>
          </p:nvPr>
        </p:nvSpPr>
        <p:spPr>
          <a:xfrm>
            <a:off x="5966203" y="4503232"/>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10"/>
          <p:cNvSpPr txBox="1"/>
          <p:nvPr>
            <p:ph idx="42" type="body"/>
          </p:nvPr>
        </p:nvSpPr>
        <p:spPr>
          <a:xfrm>
            <a:off x="7796379" y="5407016"/>
            <a:ext cx="1621088" cy="426820"/>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dk1"/>
              </a:buClr>
              <a:buSzPts val="800"/>
              <a:buNone/>
              <a:defRPr sz="800">
                <a:solidFill>
                  <a:schemeClr val="dk1"/>
                </a:solidFill>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10"/>
          <p:cNvSpPr/>
          <p:nvPr>
            <p:ph idx="43" type="pic"/>
          </p:nvPr>
        </p:nvSpPr>
        <p:spPr>
          <a:xfrm>
            <a:off x="8073351" y="4797333"/>
            <a:ext cx="1101399" cy="502617"/>
          </a:xfrm>
          <a:prstGeom prst="rect">
            <a:avLst/>
          </a:prstGeom>
          <a:solidFill>
            <a:srgbClr val="F2F2F2"/>
          </a:solidFill>
          <a:ln>
            <a:noFill/>
          </a:ln>
        </p:spPr>
        <p:txBody>
          <a:bodyPr anchorCtr="1" anchor="ctr" bIns="45700" lIns="0" spcFirstLastPara="1" rIns="91425" wrap="square" tIns="0"/>
          <a:lstStyle>
            <a:lvl1pPr lvl="0" marR="0" rtl="0" algn="ctr">
              <a:lnSpc>
                <a:spcPct val="9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601"/>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6" name="Google Shape;176;p10"/>
          <p:cNvSpPr txBox="1"/>
          <p:nvPr>
            <p:ph idx="44" type="body"/>
          </p:nvPr>
        </p:nvSpPr>
        <p:spPr>
          <a:xfrm>
            <a:off x="7796379" y="4495887"/>
            <a:ext cx="1621088" cy="178988"/>
          </a:xfrm>
          <a:prstGeom prst="rect">
            <a:avLst/>
          </a:prstGeom>
          <a:noFill/>
          <a:ln>
            <a:noFill/>
          </a:ln>
        </p:spPr>
        <p:txBody>
          <a:bodyPr anchorCtr="0" anchor="t" bIns="45700" lIns="0" spcFirstLastPara="1" rIns="91425" wrap="square" tIns="0"/>
          <a:lstStyle>
            <a:lvl1pPr indent="-228600" lvl="0" marL="457200" algn="ctr">
              <a:lnSpc>
                <a:spcPct val="90000"/>
              </a:lnSpc>
              <a:spcBef>
                <a:spcPts val="0"/>
              </a:spcBef>
              <a:spcAft>
                <a:spcPts val="0"/>
              </a:spcAft>
              <a:buClr>
                <a:schemeClr val="accent1"/>
              </a:buClr>
              <a:buSzPts val="1001"/>
              <a:buNone/>
              <a:defRPr b="1" sz="1001">
                <a:solidFill>
                  <a:schemeClr val="accent1"/>
                </a:solidFill>
                <a:latin typeface="Montserrat"/>
                <a:ea typeface="Montserrat"/>
                <a:cs typeface="Montserrat"/>
                <a:sym typeface="Montserrat"/>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10"/>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78" name="Google Shape;178;p10"/>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algn="l">
              <a:spcBef>
                <a:spcPts val="0"/>
              </a:spcBef>
              <a:spcAft>
                <a:spcPts val="0"/>
              </a:spcAft>
              <a:buSzPts val="1400"/>
              <a:buNone/>
              <a:defRPr sz="7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2438" y="441325"/>
            <a:ext cx="9001125" cy="329887"/>
          </a:xfrm>
          <a:prstGeom prst="rect">
            <a:avLst/>
          </a:prstGeom>
          <a:noFill/>
          <a:ln>
            <a:noFill/>
          </a:ln>
        </p:spPr>
        <p:txBody>
          <a:bodyPr anchorCtr="0" anchor="ctr" bIns="0" lIns="0" spcFirstLastPara="1" rIns="91425" wrap="square" tIns="90000"/>
          <a:lstStyle>
            <a:lvl1pPr lvl="0" marR="0" rtl="0" algn="l">
              <a:lnSpc>
                <a:spcPct val="90000"/>
              </a:lnSpc>
              <a:spcBef>
                <a:spcPts val="0"/>
              </a:spcBef>
              <a:spcAft>
                <a:spcPts val="0"/>
              </a:spcAft>
              <a:buClr>
                <a:schemeClr val="accent5"/>
              </a:buClr>
              <a:buSzPts val="2200"/>
              <a:buFont typeface="Montserrat"/>
              <a:buNone/>
              <a:defRPr b="1" i="0" sz="2200" u="none" cap="none" strike="noStrike">
                <a:solidFill>
                  <a:schemeClr val="accent5"/>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2437" y="1449388"/>
            <a:ext cx="9001126" cy="4679950"/>
          </a:xfrm>
          <a:prstGeom prst="rect">
            <a:avLst/>
          </a:prstGeom>
          <a:noFill/>
          <a:ln>
            <a:noFill/>
          </a:ln>
        </p:spPr>
        <p:txBody>
          <a:bodyPr anchorCtr="0" anchor="t" bIns="45700" lIns="0" spcFirstLastPara="1" rIns="91425" wrap="square" tIns="0"/>
          <a:lstStyle>
            <a:lvl1pPr indent="-285750" lvl="0" marL="457200" marR="0" rtl="0" algn="l">
              <a:lnSpc>
                <a:spcPct val="90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1pPr>
            <a:lvl2pPr indent="-285750" lvl="1" marL="914400" marR="0" rtl="0" algn="l">
              <a:lnSpc>
                <a:spcPct val="90000"/>
              </a:lnSpc>
              <a:spcBef>
                <a:spcPts val="6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indent="-285750" lvl="2" marL="1371600"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3pPr>
            <a:lvl4pPr indent="-285750" lvl="3" marL="1828800"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4pPr>
            <a:lvl5pPr indent="-285750" lvl="4" marL="2286000" marR="0" rtl="0" algn="l">
              <a:lnSpc>
                <a:spcPct val="90000"/>
              </a:lnSpc>
              <a:spcBef>
                <a:spcPts val="600"/>
              </a:spcBef>
              <a:spcAft>
                <a:spcPts val="0"/>
              </a:spcAft>
              <a:buClr>
                <a:schemeClr val="dk1"/>
              </a:buClr>
              <a:buSzPts val="900"/>
              <a:buFont typeface="Calibri"/>
              <a:buChar char="‒"/>
              <a:defRPr b="0" i="0" sz="9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2" name="Google Shape;12;p1"/>
          <p:cNvPicPr preferRelativeResize="0"/>
          <p:nvPr/>
        </p:nvPicPr>
        <p:blipFill rotWithShape="1">
          <a:blip r:embed="rId1">
            <a:alphaModFix/>
          </a:blip>
          <a:srcRect b="0" l="0" r="0" t="0"/>
          <a:stretch/>
        </p:blipFill>
        <p:spPr>
          <a:xfrm>
            <a:off x="7929957" y="6308725"/>
            <a:ext cx="1163607" cy="360000"/>
          </a:xfrm>
          <a:prstGeom prst="rect">
            <a:avLst/>
          </a:prstGeom>
          <a:noFill/>
          <a:ln>
            <a:noFill/>
          </a:ln>
        </p:spPr>
      </p:pic>
      <p:sp>
        <p:nvSpPr>
          <p:cNvPr id="13" name="Google Shape;13;p1"/>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lstStyle>
            <a:lvl1pPr lvl="0" marR="0" rtl="0" algn="l">
              <a:spcBef>
                <a:spcPts val="0"/>
              </a:spcBef>
              <a:spcAft>
                <a:spcPts val="0"/>
              </a:spcAft>
              <a:buSzPts val="1400"/>
              <a:buNone/>
              <a:defRPr b="0" i="0" sz="700" u="none" cap="none" strike="noStrike">
                <a:solidFill>
                  <a:schemeClr val="accent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lvl1pPr indent="0" lvl="0" marL="0" marR="0" rtl="0" algn="r">
              <a:spcBef>
                <a:spcPts val="0"/>
              </a:spcBef>
              <a:buNone/>
              <a:defRPr b="0" i="0" sz="900" u="none" cap="none" strike="noStrike">
                <a:solidFill>
                  <a:schemeClr val="accent3"/>
                </a:solidFill>
                <a:latin typeface="Arial"/>
                <a:ea typeface="Arial"/>
                <a:cs typeface="Arial"/>
                <a:sym typeface="Arial"/>
              </a:defRPr>
            </a:lvl1pPr>
            <a:lvl2pPr indent="0" lvl="1" marL="0" marR="0" rtl="0" algn="r">
              <a:spcBef>
                <a:spcPts val="0"/>
              </a:spcBef>
              <a:buNone/>
              <a:defRPr b="0" i="0" sz="900" u="none" cap="none" strike="noStrike">
                <a:solidFill>
                  <a:schemeClr val="accent3"/>
                </a:solidFill>
                <a:latin typeface="Arial"/>
                <a:ea typeface="Arial"/>
                <a:cs typeface="Arial"/>
                <a:sym typeface="Arial"/>
              </a:defRPr>
            </a:lvl2pPr>
            <a:lvl3pPr indent="0" lvl="2" marL="0" marR="0" rtl="0" algn="r">
              <a:spcBef>
                <a:spcPts val="0"/>
              </a:spcBef>
              <a:buNone/>
              <a:defRPr b="0" i="0" sz="900" u="none" cap="none" strike="noStrike">
                <a:solidFill>
                  <a:schemeClr val="accent3"/>
                </a:solidFill>
                <a:latin typeface="Arial"/>
                <a:ea typeface="Arial"/>
                <a:cs typeface="Arial"/>
                <a:sym typeface="Arial"/>
              </a:defRPr>
            </a:lvl3pPr>
            <a:lvl4pPr indent="0" lvl="3" marL="0" marR="0" rtl="0" algn="r">
              <a:spcBef>
                <a:spcPts val="0"/>
              </a:spcBef>
              <a:buNone/>
              <a:defRPr b="0" i="0" sz="900" u="none" cap="none" strike="noStrike">
                <a:solidFill>
                  <a:schemeClr val="accent3"/>
                </a:solidFill>
                <a:latin typeface="Arial"/>
                <a:ea typeface="Arial"/>
                <a:cs typeface="Arial"/>
                <a:sym typeface="Arial"/>
              </a:defRPr>
            </a:lvl4pPr>
            <a:lvl5pPr indent="0" lvl="4" marL="0" marR="0" rtl="0" algn="r">
              <a:spcBef>
                <a:spcPts val="0"/>
              </a:spcBef>
              <a:buNone/>
              <a:defRPr b="0" i="0" sz="900" u="none" cap="none" strike="noStrike">
                <a:solidFill>
                  <a:schemeClr val="accent3"/>
                </a:solidFill>
                <a:latin typeface="Arial"/>
                <a:ea typeface="Arial"/>
                <a:cs typeface="Arial"/>
                <a:sym typeface="Arial"/>
              </a:defRPr>
            </a:lvl5pPr>
            <a:lvl6pPr indent="0" lvl="5" marL="0" marR="0" rtl="0" algn="r">
              <a:spcBef>
                <a:spcPts val="0"/>
              </a:spcBef>
              <a:buNone/>
              <a:defRPr b="0" i="0" sz="900" u="none" cap="none" strike="noStrike">
                <a:solidFill>
                  <a:schemeClr val="accent3"/>
                </a:solidFill>
                <a:latin typeface="Arial"/>
                <a:ea typeface="Arial"/>
                <a:cs typeface="Arial"/>
                <a:sym typeface="Arial"/>
              </a:defRPr>
            </a:lvl6pPr>
            <a:lvl7pPr indent="0" lvl="6" marL="0" marR="0" rtl="0" algn="r">
              <a:spcBef>
                <a:spcPts val="0"/>
              </a:spcBef>
              <a:buNone/>
              <a:defRPr b="0" i="0" sz="900" u="none" cap="none" strike="noStrike">
                <a:solidFill>
                  <a:schemeClr val="accent3"/>
                </a:solidFill>
                <a:latin typeface="Arial"/>
                <a:ea typeface="Arial"/>
                <a:cs typeface="Arial"/>
                <a:sym typeface="Arial"/>
              </a:defRPr>
            </a:lvl7pPr>
            <a:lvl8pPr indent="0" lvl="7" marL="0" marR="0" rtl="0" algn="r">
              <a:spcBef>
                <a:spcPts val="0"/>
              </a:spcBef>
              <a:buNone/>
              <a:defRPr b="0" i="0" sz="900" u="none" cap="none" strike="noStrike">
                <a:solidFill>
                  <a:schemeClr val="accent3"/>
                </a:solidFill>
                <a:latin typeface="Arial"/>
                <a:ea typeface="Arial"/>
                <a:cs typeface="Arial"/>
                <a:sym typeface="Arial"/>
              </a:defRPr>
            </a:lvl8pPr>
            <a:lvl9pPr indent="0" lvl="8" marL="0" marR="0" rtl="0" algn="r">
              <a:spcBef>
                <a:spcPts val="0"/>
              </a:spcBef>
              <a:buNone/>
              <a:defRPr b="0" i="0" sz="900" u="none" cap="none" strike="noStrike">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78">
          <p15:clr>
            <a:srgbClr val="F26B43"/>
          </p15:clr>
        </p15:guide>
        <p15:guide id="2" pos="285">
          <p15:clr>
            <a:srgbClr val="F26B43"/>
          </p15:clr>
        </p15:guide>
        <p15:guide id="3" pos="5955">
          <p15:clr>
            <a:srgbClr val="F26B43"/>
          </p15:clr>
        </p15:guide>
        <p15:guide id="4" orient="horz" pos="913">
          <p15:clr>
            <a:srgbClr val="F26B43"/>
          </p15:clr>
        </p15:guide>
        <p15:guide id="5" orient="horz" pos="4088">
          <p15:clr>
            <a:srgbClr val="F26B43"/>
          </p15:clr>
        </p15:guide>
        <p15:guide id="6" orient="horz" pos="482">
          <p15:clr>
            <a:srgbClr val="F26B43"/>
          </p15:clr>
        </p15:guide>
        <p15:guide id="7" orient="horz" pos="4201">
          <p15:clr>
            <a:srgbClr val="F26B43"/>
          </p15:clr>
        </p15:guide>
        <p15:guide id="8" orient="horz" pos="3974">
          <p15:clr>
            <a:srgbClr val="F26B43"/>
          </p15:clr>
        </p15:guide>
        <p15:guide id="9" orient="horz" pos="3861">
          <p15:clr>
            <a:srgbClr val="F26B43"/>
          </p15:clr>
        </p15:guide>
        <p15:guide id="10" pos="3061">
          <p15:clr>
            <a:srgbClr val="F26B43"/>
          </p15:clr>
        </p15:guide>
        <p15:guide id="11" pos="3176">
          <p15:clr>
            <a:srgbClr val="F26B43"/>
          </p15:clr>
        </p15:guide>
        <p15:guide id="12" pos="2077">
          <p15:clr>
            <a:srgbClr val="F26B43"/>
          </p15:clr>
        </p15:guide>
        <p15:guide id="13" pos="2213">
          <p15:clr>
            <a:srgbClr val="F26B43"/>
          </p15:clr>
        </p15:guide>
        <p15:guide id="14" pos="4027">
          <p15:clr>
            <a:srgbClr val="F26B43"/>
          </p15:clr>
        </p15:guide>
        <p15:guide id="15" pos="4163">
          <p15:clr>
            <a:srgbClr val="F26B43"/>
          </p15:clr>
        </p15:guide>
        <p15:guide id="16" orient="horz" pos="550">
          <p15:clr>
            <a:srgbClr val="F26B43"/>
          </p15:clr>
        </p15:guide>
        <p15:guide id="17" orient="horz" pos="799">
          <p15:clr>
            <a:srgbClr val="F26B43"/>
          </p15:clr>
        </p15:guide>
        <p15:guide id="18" orient="horz" pos="1049">
          <p15:clr>
            <a:srgbClr val="F26B43"/>
          </p15:clr>
        </p15:guide>
        <p15:guide id="19" orient="horz" pos="2578">
          <p15:clr>
            <a:srgbClr val="F26B43"/>
          </p15:clr>
        </p15:guide>
        <p15:guide id="20" orient="horz" pos="1117">
          <p15:clr>
            <a:srgbClr val="F26B43"/>
          </p15:clr>
        </p15:guide>
        <p15:guide id="21" orient="horz" pos="2441">
          <p15:clr>
            <a:srgbClr val="F26B43"/>
          </p15:clr>
        </p15:guide>
        <p15:guide id="22" orient="horz" pos="2644">
          <p15:clr>
            <a:srgbClr val="F26B43"/>
          </p15:clr>
        </p15:guide>
        <p15:guide id="23" orient="horz" pos="23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2"/>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190" name="Google Shape;190;p12"/>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Sources and notes</a:t>
            </a:r>
            <a:endParaRPr/>
          </a:p>
        </p:txBody>
      </p:sp>
      <p:sp>
        <p:nvSpPr>
          <p:cNvPr id="191" name="Google Shape;191;p12"/>
          <p:cNvSpPr txBox="1"/>
          <p:nvPr>
            <p:ph idx="1" type="body"/>
          </p:nvPr>
        </p:nvSpPr>
        <p:spPr>
          <a:xfrm>
            <a:off x="909785" y="2276872"/>
            <a:ext cx="2651878" cy="725050"/>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chemeClr val="dk2"/>
              </a:buClr>
              <a:buSzPts val="2400"/>
              <a:buNone/>
            </a:pPr>
            <a:r>
              <a:rPr lang="en-NZ" sz="2400">
                <a:latin typeface="Arial"/>
                <a:ea typeface="Arial"/>
                <a:cs typeface="Arial"/>
                <a:sym typeface="Arial"/>
              </a:rPr>
              <a:t>Pitch Deck </a:t>
            </a:r>
            <a:endParaRPr/>
          </a:p>
          <a:p>
            <a:pPr indent="0" lvl="0" marL="0" rtl="0" algn="l">
              <a:lnSpc>
                <a:spcPct val="90000"/>
              </a:lnSpc>
              <a:spcBef>
                <a:spcPts val="600"/>
              </a:spcBef>
              <a:spcAft>
                <a:spcPts val="0"/>
              </a:spcAft>
              <a:buClr>
                <a:schemeClr val="dk2"/>
              </a:buClr>
              <a:buSzPts val="2400"/>
              <a:buNone/>
            </a:pPr>
            <a:r>
              <a:rPr lang="en-NZ" sz="2400">
                <a:latin typeface="Arial"/>
                <a:ea typeface="Arial"/>
                <a:cs typeface="Arial"/>
                <a:sym typeface="Arial"/>
              </a:rPr>
              <a:t>Guidance</a:t>
            </a:r>
            <a:endParaRPr/>
          </a:p>
          <a:p>
            <a:pPr indent="0" lvl="0" marL="0" rtl="0" algn="l">
              <a:lnSpc>
                <a:spcPct val="90000"/>
              </a:lnSpc>
              <a:spcBef>
                <a:spcPts val="600"/>
              </a:spcBef>
              <a:spcAft>
                <a:spcPts val="0"/>
              </a:spcAft>
              <a:buClr>
                <a:schemeClr val="dk2"/>
              </a:buClr>
              <a:buSzPts val="2000"/>
              <a:buNone/>
            </a:pPr>
            <a:br>
              <a:rPr lang="en-NZ"/>
            </a:br>
            <a:r>
              <a:rPr lang="en-NZ" sz="1400">
                <a:latin typeface="Arial"/>
                <a:ea typeface="Arial"/>
                <a:cs typeface="Arial"/>
                <a:sym typeface="Arial"/>
              </a:rPr>
              <a:t>Guidance notes with examples</a:t>
            </a:r>
            <a:endParaRPr/>
          </a:p>
        </p:txBody>
      </p:sp>
      <p:sp>
        <p:nvSpPr>
          <p:cNvPr id="192" name="Google Shape;192;p12"/>
          <p:cNvSpPr/>
          <p:nvPr/>
        </p:nvSpPr>
        <p:spPr>
          <a:xfrm>
            <a:off x="2089767" y="5561543"/>
            <a:ext cx="1376245" cy="145086"/>
          </a:xfrm>
          <a:prstGeom prst="rect">
            <a:avLst/>
          </a:prstGeom>
          <a:noFill/>
          <a:ln>
            <a:noFill/>
          </a:ln>
        </p:spPr>
        <p:txBody>
          <a:bodyPr anchorCtr="0" anchor="ctr" bIns="45700" lIns="0" spcFirstLastPara="1" rIns="91425" wrap="square" tIns="45700">
            <a:noAutofit/>
          </a:bodyPr>
          <a:lstStyle/>
          <a:p>
            <a:pPr indent="0" lvl="0" marL="0" marR="0" rtl="0" algn="l">
              <a:spcBef>
                <a:spcPts val="0"/>
              </a:spcBef>
              <a:spcAft>
                <a:spcPts val="0"/>
              </a:spcAft>
              <a:buNone/>
            </a:pPr>
            <a:r>
              <a:rPr b="0" i="0" lang="en-NZ" sz="800" u="none" cap="none" strike="noStrike">
                <a:solidFill>
                  <a:schemeClr val="dk1"/>
                </a:solidFill>
                <a:latin typeface="Arial"/>
                <a:ea typeface="Arial"/>
                <a:cs typeface="Arial"/>
                <a:sym typeface="Arial"/>
              </a:rPr>
              <a:t>In partnership with:</a:t>
            </a:r>
            <a:endParaRPr/>
          </a:p>
        </p:txBody>
      </p:sp>
      <p:pic>
        <p:nvPicPr>
          <p:cNvPr id="193" name="Google Shape;193;p12"/>
          <p:cNvPicPr preferRelativeResize="0"/>
          <p:nvPr/>
        </p:nvPicPr>
        <p:blipFill rotWithShape="1">
          <a:blip r:embed="rId3">
            <a:alphaModFix/>
          </a:blip>
          <a:srcRect b="0" l="0" r="0" t="0"/>
          <a:stretch/>
        </p:blipFill>
        <p:spPr>
          <a:xfrm>
            <a:off x="2089767" y="5779056"/>
            <a:ext cx="1132240" cy="2901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1"/>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DEMO / VIDEO (OPTIONAL)</a:t>
            </a:r>
            <a:endParaRPr/>
          </a:p>
        </p:txBody>
      </p:sp>
      <p:sp>
        <p:nvSpPr>
          <p:cNvPr id="328" name="Google Shape;328;p21"/>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Show what your product / service is and how it works in a video</a:t>
            </a:r>
            <a:endParaRPr/>
          </a:p>
          <a:p>
            <a:pPr indent="0" lvl="0" marL="16488" rtl="0" algn="l">
              <a:lnSpc>
                <a:spcPct val="90000"/>
              </a:lnSpc>
              <a:spcBef>
                <a:spcPts val="600"/>
              </a:spcBef>
              <a:spcAft>
                <a:spcPts val="0"/>
              </a:spcAft>
              <a:buClr>
                <a:schemeClr val="accent1"/>
              </a:buClr>
              <a:buSzPts val="1200"/>
              <a:buNone/>
            </a:pPr>
            <a:r>
              <a:t/>
            </a:r>
            <a:endParaRPr/>
          </a:p>
        </p:txBody>
      </p:sp>
      <p:sp>
        <p:nvSpPr>
          <p:cNvPr id="329" name="Google Shape;329;p21"/>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325" rtl="0" algn="l">
              <a:lnSpc>
                <a:spcPct val="90000"/>
              </a:lnSpc>
              <a:spcBef>
                <a:spcPts val="0"/>
              </a:spcBef>
              <a:spcAft>
                <a:spcPts val="0"/>
              </a:spcAft>
              <a:buClr>
                <a:schemeClr val="dk1"/>
              </a:buClr>
              <a:buSzPts val="1000"/>
              <a:buChar char="•"/>
            </a:pPr>
            <a:r>
              <a:rPr lang="en-NZ" sz="1000"/>
              <a:t>We suggest incorporating a brief video that shows your product / service to bring it to life for potential investors for a One-to-Many pitch</a:t>
            </a:r>
            <a:endParaRPr/>
          </a:p>
          <a:p>
            <a:pPr indent="0" lvl="0" marL="15875" rtl="0" algn="l">
              <a:lnSpc>
                <a:spcPct val="90000"/>
              </a:lnSpc>
              <a:spcBef>
                <a:spcPts val="600"/>
              </a:spcBef>
              <a:spcAft>
                <a:spcPts val="0"/>
              </a:spcAft>
              <a:buClr>
                <a:schemeClr val="dk1"/>
              </a:buClr>
              <a:buSzPts val="1000"/>
              <a:buNone/>
            </a:pPr>
            <a:r>
              <a:t/>
            </a:r>
            <a:endParaRPr sz="1000"/>
          </a:p>
          <a:p>
            <a:pPr indent="-171450" lvl="0" marL="187325" rtl="0" algn="l">
              <a:lnSpc>
                <a:spcPct val="90000"/>
              </a:lnSpc>
              <a:spcBef>
                <a:spcPts val="600"/>
              </a:spcBef>
              <a:spcAft>
                <a:spcPts val="0"/>
              </a:spcAft>
              <a:buClr>
                <a:schemeClr val="dk1"/>
              </a:buClr>
              <a:buSzPts val="1000"/>
              <a:buChar char="•"/>
            </a:pPr>
            <a:r>
              <a:rPr lang="en-NZ" sz="1000"/>
              <a:t>Be careful with a video in a one-to-one format as investors opening on email or phone may have difficulty watching. Often better to use photos / screenshots</a:t>
            </a:r>
            <a:endParaRPr/>
          </a:p>
          <a:p>
            <a:pPr indent="-107950" lvl="0" marL="18793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p:txBody>
      </p:sp>
      <p:sp>
        <p:nvSpPr>
          <p:cNvPr id="330" name="Google Shape;330;p21"/>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31" name="Google Shape;331;p21"/>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32" name="Google Shape;332;p21"/>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a:t>
            </a:r>
            <a:endParaRPr/>
          </a:p>
        </p:txBody>
      </p:sp>
      <p:pic>
        <p:nvPicPr>
          <p:cNvPr id="333" name="Google Shape;333;p21"/>
          <p:cNvPicPr preferRelativeResize="0"/>
          <p:nvPr/>
        </p:nvPicPr>
        <p:blipFill rotWithShape="1">
          <a:blip r:embed="rId3">
            <a:alphaModFix/>
          </a:blip>
          <a:srcRect b="0" l="0" r="0" t="0"/>
          <a:stretch/>
        </p:blipFill>
        <p:spPr>
          <a:xfrm>
            <a:off x="5041901" y="1448776"/>
            <a:ext cx="4413600" cy="33156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MARKET OPPORTUNITY</a:t>
            </a:r>
            <a:endParaRPr/>
          </a:p>
        </p:txBody>
      </p:sp>
      <p:sp>
        <p:nvSpPr>
          <p:cNvPr id="339" name="Google Shape;339;p22"/>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Estimate the total market opportunity for your product / service and forecast market growth </a:t>
            </a:r>
            <a:endParaRPr/>
          </a:p>
          <a:p>
            <a:pPr indent="0" lvl="0" marL="16488" rtl="0" algn="l">
              <a:lnSpc>
                <a:spcPct val="90000"/>
              </a:lnSpc>
              <a:spcBef>
                <a:spcPts val="600"/>
              </a:spcBef>
              <a:spcAft>
                <a:spcPts val="0"/>
              </a:spcAft>
              <a:buClr>
                <a:schemeClr val="accent1"/>
              </a:buClr>
              <a:buSzPts val="1200"/>
              <a:buNone/>
            </a:pPr>
            <a:r>
              <a:t/>
            </a:r>
            <a:endParaRPr/>
          </a:p>
        </p:txBody>
      </p:sp>
      <p:sp>
        <p:nvSpPr>
          <p:cNvPr id="340" name="Google Shape;340;p22"/>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Present the overall market opportunity size, i.e. the revenue opportunity that is available to your product / service if 100% market share was achieved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The goal is to derive the most granular, accurate market size possible, which requires careful consideration and analysis of:</a:t>
            </a:r>
            <a:endParaRPr/>
          </a:p>
          <a:p>
            <a:pPr indent="-162000" lvl="1" marL="360000" rtl="0" algn="l">
              <a:lnSpc>
                <a:spcPct val="90000"/>
              </a:lnSpc>
              <a:spcBef>
                <a:spcPts val="600"/>
              </a:spcBef>
              <a:spcAft>
                <a:spcPts val="0"/>
              </a:spcAft>
              <a:buClr>
                <a:schemeClr val="dk1"/>
              </a:buClr>
              <a:buSzPts val="1000"/>
              <a:buChar char="‒"/>
            </a:pPr>
            <a:r>
              <a:rPr lang="en-NZ" sz="1000"/>
              <a:t>The market verticals / sub-sectors that you operate in </a:t>
            </a:r>
            <a:endParaRPr/>
          </a:p>
          <a:p>
            <a:pPr indent="-162000" lvl="1" marL="360000" rtl="0" algn="l">
              <a:lnSpc>
                <a:spcPct val="90000"/>
              </a:lnSpc>
              <a:spcBef>
                <a:spcPts val="600"/>
              </a:spcBef>
              <a:spcAft>
                <a:spcPts val="0"/>
              </a:spcAft>
              <a:buClr>
                <a:schemeClr val="dk1"/>
              </a:buClr>
              <a:buSzPts val="1000"/>
              <a:buChar char="‒"/>
            </a:pPr>
            <a:r>
              <a:rPr lang="en-NZ" sz="1000"/>
              <a:t>The geographies (at a city or country level) that you operate in or expect to enter during the forecast period</a:t>
            </a:r>
            <a:endParaRPr/>
          </a:p>
          <a:p>
            <a:pPr indent="-98499" lvl="1" marL="360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Key considerations relating to verticals / sub-sectors include your business model (B2C, B2B, B2G) and position in the supply chain (raw materials, manufacturer, distribution, wholesale, retail)</a:t>
            </a:r>
            <a:br>
              <a:rPr lang="en-NZ" sz="1000"/>
            </a:br>
            <a:endParaRPr sz="1000"/>
          </a:p>
          <a:p>
            <a:pPr indent="-171450" lvl="0" marL="187938" rtl="0" algn="l">
              <a:lnSpc>
                <a:spcPct val="90000"/>
              </a:lnSpc>
              <a:spcBef>
                <a:spcPts val="600"/>
              </a:spcBef>
              <a:spcAft>
                <a:spcPts val="0"/>
              </a:spcAft>
              <a:buClr>
                <a:schemeClr val="dk1"/>
              </a:buClr>
              <a:buSzPts val="1000"/>
              <a:buChar char="•"/>
            </a:pPr>
            <a:r>
              <a:rPr lang="en-NZ" sz="1000"/>
              <a:t>Key information to present here is the size of the market ($), forecast market growth (%), and major players by revenue ($) or market share (%)</a:t>
            </a:r>
            <a:endParaRPr/>
          </a:p>
          <a:p>
            <a:pPr indent="-162000" lvl="1" marL="360000" rtl="0" algn="l">
              <a:lnSpc>
                <a:spcPct val="90000"/>
              </a:lnSpc>
              <a:spcBef>
                <a:spcPts val="600"/>
              </a:spcBef>
              <a:spcAft>
                <a:spcPts val="0"/>
              </a:spcAft>
              <a:buClr>
                <a:schemeClr val="dk1"/>
              </a:buClr>
              <a:buSzPts val="1000"/>
              <a:buChar char="‒"/>
            </a:pPr>
            <a:r>
              <a:rPr lang="en-NZ" sz="1000"/>
              <a:t>Investors prefer to invest in markets that are growing versus markets that are stagnant or shrinking</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It is important that you can explain the rationale for your numbers and that your market numbers and growth prospects are well researched and backed up with qualified, third party data </a:t>
            </a:r>
            <a:endParaRPr/>
          </a:p>
          <a:p>
            <a:pPr indent="-107950" lvl="0" marL="187938" rtl="0" algn="l">
              <a:lnSpc>
                <a:spcPct val="90000"/>
              </a:lnSpc>
              <a:spcBef>
                <a:spcPts val="600"/>
              </a:spcBef>
              <a:spcAft>
                <a:spcPts val="0"/>
              </a:spcAft>
              <a:buClr>
                <a:schemeClr val="dk1"/>
              </a:buClr>
              <a:buSzPts val="1000"/>
              <a:buNone/>
            </a:pPr>
            <a:r>
              <a:t/>
            </a:r>
            <a:endParaRPr sz="1000">
              <a:solidFill>
                <a:srgbClr val="FF0000"/>
              </a:solidFill>
            </a:endParaRPr>
          </a:p>
          <a:p>
            <a:pPr indent="-107950" lvl="0" marL="187938" rtl="0" algn="l">
              <a:lnSpc>
                <a:spcPct val="90000"/>
              </a:lnSpc>
              <a:spcBef>
                <a:spcPts val="600"/>
              </a:spcBef>
              <a:spcAft>
                <a:spcPts val="0"/>
              </a:spcAft>
              <a:buClr>
                <a:schemeClr val="dk1"/>
              </a:buClr>
              <a:buSzPts val="1000"/>
              <a:buNone/>
            </a:pPr>
            <a:r>
              <a:t/>
            </a:r>
            <a:endParaRPr sz="1000"/>
          </a:p>
          <a:p>
            <a:pPr indent="0" lvl="0" marL="16488"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p:txBody>
      </p:sp>
      <p:sp>
        <p:nvSpPr>
          <p:cNvPr id="341" name="Google Shape;341;p22"/>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42" name="Google Shape;342;p22"/>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43" name="Google Shape;343;p22"/>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Lloyds Development Capital</a:t>
            </a:r>
            <a:endParaRPr/>
          </a:p>
        </p:txBody>
      </p:sp>
      <p:pic>
        <p:nvPicPr>
          <p:cNvPr id="344" name="Google Shape;344;p22"/>
          <p:cNvPicPr preferRelativeResize="0"/>
          <p:nvPr/>
        </p:nvPicPr>
        <p:blipFill rotWithShape="1">
          <a:blip r:embed="rId3">
            <a:alphaModFix/>
          </a:blip>
          <a:srcRect b="0" l="0" r="0" t="0"/>
          <a:stretch/>
        </p:blipFill>
        <p:spPr>
          <a:xfrm>
            <a:off x="5041901" y="1448777"/>
            <a:ext cx="4410482" cy="3307862"/>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23"/>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COMPETITION</a:t>
            </a:r>
            <a:endParaRPr/>
          </a:p>
        </p:txBody>
      </p:sp>
      <p:sp>
        <p:nvSpPr>
          <p:cNvPr id="350" name="Google Shape;350;p23"/>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Compare your company to your close competitors using value attributes to highlight your competitive advantage </a:t>
            </a:r>
            <a:endParaRPr/>
          </a:p>
        </p:txBody>
      </p:sp>
      <p:sp>
        <p:nvSpPr>
          <p:cNvPr id="351" name="Google Shape;351;p23"/>
          <p:cNvSpPr txBox="1"/>
          <p:nvPr>
            <p:ph idx="3" type="body"/>
          </p:nvPr>
        </p:nvSpPr>
        <p:spPr>
          <a:xfrm>
            <a:off x="5041900" y="1449389"/>
            <a:ext cx="4411664" cy="215899"/>
          </a:xfrm>
          <a:prstGeom prst="rect">
            <a:avLst/>
          </a:prstGeom>
          <a:solidFill>
            <a:srgbClr val="E8EFF2"/>
          </a:solidFill>
          <a:ln>
            <a:noFill/>
          </a:ln>
        </p:spPr>
        <p:txBody>
          <a:bodyPr anchorCtr="0" anchor="ctr" bIns="91425" lIns="0" spcFirstLastPara="1" rIns="91425" wrap="square" tIns="91425">
            <a:noAutofit/>
          </a:bodyPr>
          <a:lstStyle/>
          <a:p>
            <a:pPr indent="0" lvl="0" marL="16486" rtl="0" algn="l">
              <a:lnSpc>
                <a:spcPct val="90000"/>
              </a:lnSpc>
              <a:spcBef>
                <a:spcPts val="0"/>
              </a:spcBef>
              <a:spcAft>
                <a:spcPts val="0"/>
              </a:spcAft>
              <a:buClr>
                <a:schemeClr val="accent1"/>
              </a:buClr>
              <a:buSzPts val="1100"/>
              <a:buNone/>
            </a:pPr>
            <a:r>
              <a:t/>
            </a:r>
            <a:endParaRPr/>
          </a:p>
        </p:txBody>
      </p:sp>
      <p:sp>
        <p:nvSpPr>
          <p:cNvPr id="352" name="Google Shape;352;p23"/>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Your Competition slide is your chance to demonstrate your understanding of your competitors and the competitive advantages / points of differentiation of your product / service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Once you have selected your close competitors, you will need to agree on the most appropriate value attributes to use for comparison</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There are various ways you can present this analysis. We suggest using a value grid (2x2 matrix), which displays your company’s position on the value grid relative to selected close competitors using the two most important value attributes</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Do not make the mistake of saying you have no competitors</a:t>
            </a:r>
            <a:endParaRPr/>
          </a:p>
          <a:p>
            <a:pPr indent="-162000" lvl="1" marL="360000" rtl="0" algn="l">
              <a:lnSpc>
                <a:spcPct val="90000"/>
              </a:lnSpc>
              <a:spcBef>
                <a:spcPts val="600"/>
              </a:spcBef>
              <a:spcAft>
                <a:spcPts val="0"/>
              </a:spcAft>
              <a:buClr>
                <a:schemeClr val="dk1"/>
              </a:buClr>
              <a:buSzPts val="1000"/>
              <a:buChar char="‒"/>
            </a:pPr>
            <a:r>
              <a:rPr lang="en-NZ" sz="1000"/>
              <a:t>You can loose credibility fast. A market with no competitors can suggest to investors that you do not understand your market, your market does not exist, or your market is too small to be worth pursuing</a:t>
            </a:r>
            <a:endParaRPr/>
          </a:p>
          <a:p>
            <a:pPr indent="-162000" lvl="1" marL="360000" rtl="0" algn="l">
              <a:lnSpc>
                <a:spcPct val="90000"/>
              </a:lnSpc>
              <a:spcBef>
                <a:spcPts val="600"/>
              </a:spcBef>
              <a:spcAft>
                <a:spcPts val="0"/>
              </a:spcAft>
              <a:buClr>
                <a:schemeClr val="dk1"/>
              </a:buClr>
              <a:buSzPts val="1000"/>
              <a:buChar char="‒"/>
            </a:pPr>
            <a:r>
              <a:rPr lang="en-NZ" sz="1000"/>
              <a:t>If you are pioneering a new technology, your competition may be the old manual method currently being used (e.g. Uber vs. taxi)</a:t>
            </a:r>
            <a:endParaRPr/>
          </a:p>
          <a:p>
            <a:pPr indent="-107950" lvl="0" marL="18793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a:p>
            <a:pPr indent="-114300" lvl="0" marL="187938" rtl="0" algn="l">
              <a:lnSpc>
                <a:spcPct val="90000"/>
              </a:lnSpc>
              <a:spcBef>
                <a:spcPts val="600"/>
              </a:spcBef>
              <a:spcAft>
                <a:spcPts val="0"/>
              </a:spcAft>
              <a:buClr>
                <a:schemeClr val="dk1"/>
              </a:buClr>
              <a:buSzPts val="900"/>
              <a:buNone/>
            </a:pPr>
            <a:r>
              <a:t/>
            </a:r>
            <a:endParaRPr/>
          </a:p>
        </p:txBody>
      </p:sp>
      <p:sp>
        <p:nvSpPr>
          <p:cNvPr id="353" name="Google Shape;353;p23"/>
          <p:cNvSpPr txBox="1"/>
          <p:nvPr>
            <p:ph idx="5" type="body"/>
          </p:nvPr>
        </p:nvSpPr>
        <p:spPr>
          <a:xfrm>
            <a:off x="5041901" y="1773238"/>
            <a:ext cx="4411662" cy="435610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54" name="Google Shape;354;p23"/>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55" name="Google Shape;355;p23"/>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a:t>
            </a:r>
            <a:endParaRPr/>
          </a:p>
        </p:txBody>
      </p:sp>
      <p:pic>
        <p:nvPicPr>
          <p:cNvPr descr="http://image.slidesharecdn.com/pitchdeckcoachtemplate-150323101614-conversion-gate01/95/pitch-deck-template-12-638.jpg" id="356" name="Google Shape;356;p23"/>
          <p:cNvPicPr preferRelativeResize="0"/>
          <p:nvPr/>
        </p:nvPicPr>
        <p:blipFill rotWithShape="1">
          <a:blip r:embed="rId3">
            <a:alphaModFix/>
          </a:blip>
          <a:srcRect b="0" l="0" r="0" t="0"/>
          <a:stretch/>
        </p:blipFill>
        <p:spPr>
          <a:xfrm>
            <a:off x="5041901" y="1449388"/>
            <a:ext cx="4413600" cy="33156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0" name="Shape 360"/>
        <p:cNvGrpSpPr/>
        <p:nvPr/>
      </p:nvGrpSpPr>
      <p:grpSpPr>
        <a:xfrm>
          <a:off x="0" y="0"/>
          <a:ext cx="0" cy="0"/>
          <a:chOff x="0" y="0"/>
          <a:chExt cx="0" cy="0"/>
        </a:xfrm>
      </p:grpSpPr>
      <p:sp>
        <p:nvSpPr>
          <p:cNvPr id="361" name="Google Shape;361;p24"/>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BUSINESS MODEL</a:t>
            </a:r>
            <a:endParaRPr/>
          </a:p>
        </p:txBody>
      </p:sp>
      <p:sp>
        <p:nvSpPr>
          <p:cNvPr id="362" name="Google Shape;362;p24"/>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Detail how you intend to charge customers and make a profit</a:t>
            </a:r>
            <a:endParaRPr/>
          </a:p>
        </p:txBody>
      </p:sp>
      <p:sp>
        <p:nvSpPr>
          <p:cNvPr id="363" name="Google Shape;363;p24"/>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325" rtl="0" algn="l">
              <a:lnSpc>
                <a:spcPct val="90000"/>
              </a:lnSpc>
              <a:spcBef>
                <a:spcPts val="0"/>
              </a:spcBef>
              <a:spcAft>
                <a:spcPts val="0"/>
              </a:spcAft>
              <a:buClr>
                <a:schemeClr val="dk1"/>
              </a:buClr>
              <a:buSzPts val="1000"/>
              <a:buChar char="•"/>
            </a:pPr>
            <a:r>
              <a:rPr lang="en-NZ" sz="1000"/>
              <a:t>A business model is a holistic description of how a company intends to make a profit, including how it creates, delivers and captures value</a:t>
            </a:r>
            <a:endParaRPr/>
          </a:p>
          <a:p>
            <a:pPr indent="-161925" lvl="1" marL="359410" rtl="0" algn="l">
              <a:lnSpc>
                <a:spcPct val="90000"/>
              </a:lnSpc>
              <a:spcBef>
                <a:spcPts val="600"/>
              </a:spcBef>
              <a:spcAft>
                <a:spcPts val="0"/>
              </a:spcAft>
              <a:buClr>
                <a:schemeClr val="dk1"/>
              </a:buClr>
              <a:buSzPts val="1000"/>
              <a:buChar char="‒"/>
            </a:pPr>
            <a:r>
              <a:rPr lang="en-NZ" sz="1000"/>
              <a:t>Creation: How does your product create value for customers? Describe how the product / service you offer is worth more to customers than it costs to produce</a:t>
            </a:r>
            <a:endParaRPr/>
          </a:p>
          <a:p>
            <a:pPr indent="-161925" lvl="1" marL="359410" rtl="0" algn="l">
              <a:lnSpc>
                <a:spcPct val="90000"/>
              </a:lnSpc>
              <a:spcBef>
                <a:spcPts val="600"/>
              </a:spcBef>
              <a:spcAft>
                <a:spcPts val="0"/>
              </a:spcAft>
              <a:buClr>
                <a:schemeClr val="dk1"/>
              </a:buClr>
              <a:buSzPts val="1000"/>
              <a:buChar char="‒"/>
            </a:pPr>
            <a:r>
              <a:rPr lang="en-NZ" sz="1000"/>
              <a:t>Delivery: How will you deliver your product to customers? How will customers become aware of your company (marketing etc.)? </a:t>
            </a:r>
            <a:endParaRPr/>
          </a:p>
          <a:p>
            <a:pPr indent="-161925" lvl="1" marL="359410" rtl="0" algn="l">
              <a:lnSpc>
                <a:spcPct val="90000"/>
              </a:lnSpc>
              <a:spcBef>
                <a:spcPts val="600"/>
              </a:spcBef>
              <a:spcAft>
                <a:spcPts val="0"/>
              </a:spcAft>
              <a:buClr>
                <a:schemeClr val="dk1"/>
              </a:buClr>
              <a:buSzPts val="1000"/>
              <a:buChar char="‒"/>
            </a:pPr>
            <a:r>
              <a:rPr lang="en-NZ" sz="1000"/>
              <a:t>Capture: How does your company capture part of the value it creates for customers? i.e. this will be dependent on the competitive pricing environment and the value split between you and your customers</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325" rtl="0" algn="l">
              <a:lnSpc>
                <a:spcPct val="90000"/>
              </a:lnSpc>
              <a:spcBef>
                <a:spcPts val="600"/>
              </a:spcBef>
              <a:spcAft>
                <a:spcPts val="0"/>
              </a:spcAft>
              <a:buClr>
                <a:schemeClr val="dk1"/>
              </a:buClr>
              <a:buSzPts val="1000"/>
              <a:buChar char="•"/>
            </a:pPr>
            <a:r>
              <a:rPr lang="en-NZ" sz="1000"/>
              <a:t>Your solution and product slide should cover value creation so the focus here is how your company will deliver your product / service and capture value</a:t>
            </a:r>
            <a:endParaRPr/>
          </a:p>
          <a:p>
            <a:pPr indent="-107950" lvl="0" marL="187325" rtl="0" algn="l">
              <a:lnSpc>
                <a:spcPct val="90000"/>
              </a:lnSpc>
              <a:spcBef>
                <a:spcPts val="600"/>
              </a:spcBef>
              <a:spcAft>
                <a:spcPts val="0"/>
              </a:spcAft>
              <a:buClr>
                <a:schemeClr val="dk1"/>
              </a:buClr>
              <a:buSzPts val="1000"/>
              <a:buNone/>
            </a:pPr>
            <a:r>
              <a:t/>
            </a:r>
            <a:endParaRPr sz="1000"/>
          </a:p>
          <a:p>
            <a:pPr indent="-171450" lvl="0" marL="187325" rtl="0" algn="l">
              <a:lnSpc>
                <a:spcPct val="90000"/>
              </a:lnSpc>
              <a:spcBef>
                <a:spcPts val="600"/>
              </a:spcBef>
              <a:spcAft>
                <a:spcPts val="0"/>
              </a:spcAft>
              <a:buClr>
                <a:schemeClr val="dk1"/>
              </a:buClr>
              <a:buSzPts val="1000"/>
              <a:buChar char="•"/>
            </a:pPr>
            <a:r>
              <a:rPr lang="en-NZ" sz="1000"/>
              <a:t>Investors are trying to understand the monetisation of the service or product; We need to show not only the revenue equation but also the key elements on the cost side, so at a snap shot / glance they can get an understanding of the business </a:t>
            </a:r>
            <a:endParaRPr/>
          </a:p>
          <a:p>
            <a:pPr indent="0" lvl="0" marL="1648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p:txBody>
      </p:sp>
      <p:sp>
        <p:nvSpPr>
          <p:cNvPr id="364" name="Google Shape;364;p24"/>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65" name="Google Shape;365;p24"/>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66" name="Google Shape;366;p24"/>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a:t>
            </a:r>
            <a:endParaRPr/>
          </a:p>
        </p:txBody>
      </p:sp>
      <p:pic>
        <p:nvPicPr>
          <p:cNvPr id="367" name="Google Shape;367;p24"/>
          <p:cNvPicPr preferRelativeResize="0"/>
          <p:nvPr/>
        </p:nvPicPr>
        <p:blipFill rotWithShape="1">
          <a:blip r:embed="rId3">
            <a:alphaModFix/>
          </a:blip>
          <a:srcRect b="0" l="0" r="0" t="0"/>
          <a:stretch/>
        </p:blipFill>
        <p:spPr>
          <a:xfrm>
            <a:off x="5041901" y="1448777"/>
            <a:ext cx="4411661" cy="330874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5"/>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CHANNELS / GO TO MARKET / CUSTOMERS / CASE STUDY</a:t>
            </a:r>
            <a:endParaRPr/>
          </a:p>
        </p:txBody>
      </p:sp>
      <p:sp>
        <p:nvSpPr>
          <p:cNvPr id="373" name="Google Shape;373;p25"/>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Choose the slide that best fits into your Pitch Deck </a:t>
            </a:r>
            <a:endParaRPr/>
          </a:p>
        </p:txBody>
      </p:sp>
      <p:sp>
        <p:nvSpPr>
          <p:cNvPr id="374" name="Google Shape;374;p25"/>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Choose the slide that best fits with your company and Pitch Deck</a:t>
            </a:r>
            <a:endParaRPr/>
          </a:p>
          <a:p>
            <a:pPr indent="-162000" lvl="1" marL="360000" rtl="0" algn="l">
              <a:lnSpc>
                <a:spcPct val="90000"/>
              </a:lnSpc>
              <a:spcBef>
                <a:spcPts val="600"/>
              </a:spcBef>
              <a:spcAft>
                <a:spcPts val="0"/>
              </a:spcAft>
              <a:buClr>
                <a:schemeClr val="dk1"/>
              </a:buClr>
              <a:buSzPts val="1000"/>
              <a:buChar char="‒"/>
            </a:pPr>
            <a:r>
              <a:rPr lang="en-NZ" sz="1000"/>
              <a:t>Does your company have a strong go-to-market plan?</a:t>
            </a:r>
            <a:endParaRPr/>
          </a:p>
          <a:p>
            <a:pPr indent="-162000" lvl="1" marL="360000" rtl="0" algn="l">
              <a:lnSpc>
                <a:spcPct val="90000"/>
              </a:lnSpc>
              <a:spcBef>
                <a:spcPts val="600"/>
              </a:spcBef>
              <a:spcAft>
                <a:spcPts val="0"/>
              </a:spcAft>
              <a:buClr>
                <a:schemeClr val="dk1"/>
              </a:buClr>
              <a:buSzPts val="1000"/>
              <a:buChar char="‒"/>
            </a:pPr>
            <a:r>
              <a:rPr lang="en-NZ" sz="1000"/>
              <a:t>Do you have a set of highly regarded customers already on board?</a:t>
            </a:r>
            <a:endParaRPr/>
          </a:p>
          <a:p>
            <a:pPr indent="-162000" lvl="1" marL="360000" rtl="0" algn="l">
              <a:lnSpc>
                <a:spcPct val="90000"/>
              </a:lnSpc>
              <a:spcBef>
                <a:spcPts val="600"/>
              </a:spcBef>
              <a:spcAft>
                <a:spcPts val="0"/>
              </a:spcAft>
              <a:buClr>
                <a:schemeClr val="dk1"/>
              </a:buClr>
              <a:buSzPts val="1000"/>
              <a:buChar char="‒"/>
            </a:pPr>
            <a:r>
              <a:rPr lang="en-NZ" sz="1000"/>
              <a:t>Do you have interesting channels which may require explanation?</a:t>
            </a:r>
            <a:endParaRPr/>
          </a:p>
          <a:p>
            <a:pPr indent="-162000" lvl="1" marL="360000" rtl="0" algn="l">
              <a:lnSpc>
                <a:spcPct val="90000"/>
              </a:lnSpc>
              <a:spcBef>
                <a:spcPts val="600"/>
              </a:spcBef>
              <a:spcAft>
                <a:spcPts val="0"/>
              </a:spcAft>
              <a:buClr>
                <a:schemeClr val="dk1"/>
              </a:buClr>
              <a:buSzPts val="1000"/>
              <a:buChar char="‒"/>
            </a:pPr>
            <a:r>
              <a:rPr lang="en-NZ" sz="1000"/>
              <a:t>Do you have a very appealing case study that shows off your company’s success through a real life example?</a:t>
            </a:r>
            <a:endParaRPr/>
          </a:p>
          <a:p>
            <a:pPr indent="-107950" lvl="0" marL="18793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p:txBody>
      </p:sp>
      <p:sp>
        <p:nvSpPr>
          <p:cNvPr id="375" name="Google Shape;375;p25"/>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76" name="Google Shape;376;p25"/>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77" name="Google Shape;377;p25"/>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a:t>
            </a:r>
            <a:br>
              <a:rPr lang="en-NZ"/>
            </a:br>
            <a:endParaRPr/>
          </a:p>
        </p:txBody>
      </p:sp>
      <p:pic>
        <p:nvPicPr>
          <p:cNvPr id="378" name="Google Shape;378;p25"/>
          <p:cNvPicPr preferRelativeResize="0"/>
          <p:nvPr/>
        </p:nvPicPr>
        <p:blipFill rotWithShape="1">
          <a:blip r:embed="rId3">
            <a:alphaModFix/>
          </a:blip>
          <a:srcRect b="0" l="0" r="0" t="0"/>
          <a:stretch/>
        </p:blipFill>
        <p:spPr>
          <a:xfrm>
            <a:off x="5041901" y="1448776"/>
            <a:ext cx="4413600" cy="33156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26"/>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GROWTH STRATEGY / ROADMAP</a:t>
            </a:r>
            <a:endParaRPr/>
          </a:p>
        </p:txBody>
      </p:sp>
      <p:sp>
        <p:nvSpPr>
          <p:cNvPr id="384" name="Google Shape;384;p26"/>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Articulate a clear plan to achieve strong growth over the next 3 to 5 years</a:t>
            </a:r>
            <a:endParaRPr/>
          </a:p>
          <a:p>
            <a:pPr indent="0" lvl="0" marL="16488" rtl="0" algn="l">
              <a:lnSpc>
                <a:spcPct val="90000"/>
              </a:lnSpc>
              <a:spcBef>
                <a:spcPts val="600"/>
              </a:spcBef>
              <a:spcAft>
                <a:spcPts val="0"/>
              </a:spcAft>
              <a:buClr>
                <a:schemeClr val="accent1"/>
              </a:buClr>
              <a:buSzPts val="1200"/>
              <a:buNone/>
            </a:pPr>
            <a:r>
              <a:t/>
            </a:r>
            <a:endParaRPr/>
          </a:p>
        </p:txBody>
      </p:sp>
      <p:sp>
        <p:nvSpPr>
          <p:cNvPr id="385" name="Google Shape;385;p26"/>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Explain how you plan to scale your business</a:t>
            </a:r>
            <a:endParaRPr/>
          </a:p>
          <a:p>
            <a:pPr indent="0" lvl="0" marL="1648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Investors want to be convinced that you know how to transform a competitive product for a large, growing market into a substantial, sustainable business. Any successful business executes well on these three operational activities:</a:t>
            </a:r>
            <a:endParaRPr/>
          </a:p>
          <a:p>
            <a:pPr indent="-162000" lvl="1" marL="360000" rtl="0" algn="l">
              <a:lnSpc>
                <a:spcPct val="90000"/>
              </a:lnSpc>
              <a:spcBef>
                <a:spcPts val="600"/>
              </a:spcBef>
              <a:spcAft>
                <a:spcPts val="0"/>
              </a:spcAft>
              <a:buClr>
                <a:schemeClr val="dk1"/>
              </a:buClr>
              <a:buSzPts val="1000"/>
              <a:buChar char="‒"/>
            </a:pPr>
            <a:r>
              <a:rPr lang="en-NZ" sz="1000"/>
              <a:t>Customer acquisition: How does your sales and marketing team create awareness and generate demand for your product to acquire new customers?</a:t>
            </a:r>
            <a:endParaRPr/>
          </a:p>
          <a:p>
            <a:pPr indent="-162000" lvl="1" marL="360000" rtl="0" algn="l">
              <a:lnSpc>
                <a:spcPct val="90000"/>
              </a:lnSpc>
              <a:spcBef>
                <a:spcPts val="600"/>
              </a:spcBef>
              <a:spcAft>
                <a:spcPts val="0"/>
              </a:spcAft>
              <a:buClr>
                <a:schemeClr val="dk1"/>
              </a:buClr>
              <a:buSzPts val="1000"/>
              <a:buChar char="‒"/>
            </a:pPr>
            <a:r>
              <a:rPr lang="en-NZ" sz="1000"/>
              <a:t>Product innovation: How does your product development team keep enhancing and extending your solution so that it remains competitive or innovate new solutions?</a:t>
            </a:r>
            <a:endParaRPr/>
          </a:p>
          <a:p>
            <a:pPr indent="-162000" lvl="1" marL="360000" rtl="0" algn="l">
              <a:lnSpc>
                <a:spcPct val="90000"/>
              </a:lnSpc>
              <a:spcBef>
                <a:spcPts val="600"/>
              </a:spcBef>
              <a:spcAft>
                <a:spcPts val="0"/>
              </a:spcAft>
              <a:buClr>
                <a:schemeClr val="dk1"/>
              </a:buClr>
              <a:buSzPts val="1000"/>
              <a:buChar char="‒"/>
            </a:pPr>
            <a:r>
              <a:rPr lang="en-NZ" sz="1000"/>
              <a:t>Customer retention: How does your customer service team keep your existing customers happy so you don't lose them to your competitors?</a:t>
            </a:r>
            <a:endParaRPr/>
          </a:p>
          <a:p>
            <a:pPr indent="-107950" lvl="0" marL="187938"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p:txBody>
      </p:sp>
      <p:sp>
        <p:nvSpPr>
          <p:cNvPr id="386" name="Google Shape;386;p26"/>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87" name="Google Shape;387;p26"/>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88" name="Google Shape;388;p26"/>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Lloyds Development Capital </a:t>
            </a:r>
            <a:endParaRPr/>
          </a:p>
        </p:txBody>
      </p:sp>
      <p:pic>
        <p:nvPicPr>
          <p:cNvPr id="389" name="Google Shape;389;p26"/>
          <p:cNvPicPr preferRelativeResize="0"/>
          <p:nvPr/>
        </p:nvPicPr>
        <p:blipFill rotWithShape="1">
          <a:blip r:embed="rId3">
            <a:alphaModFix/>
          </a:blip>
          <a:srcRect b="0" l="0" r="0" t="0"/>
          <a:stretch/>
        </p:blipFill>
        <p:spPr>
          <a:xfrm>
            <a:off x="5041901" y="1448776"/>
            <a:ext cx="4413600" cy="33156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27"/>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MILESTONES (OPTIONAL)</a:t>
            </a:r>
            <a:endParaRPr/>
          </a:p>
        </p:txBody>
      </p:sp>
      <p:sp>
        <p:nvSpPr>
          <p:cNvPr id="395" name="Google Shape;395;p27"/>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Demonstrate your consistent track record of achieving growth (such as users, revenue, or  earnings) and milestones</a:t>
            </a:r>
            <a:endParaRPr/>
          </a:p>
        </p:txBody>
      </p:sp>
      <p:sp>
        <p:nvSpPr>
          <p:cNvPr id="396" name="Google Shape;396;p27"/>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Investors will look for a consistent track record of delivering growth in order to provide a level of comfort that the business and management team can deliver future growth</a:t>
            </a:r>
            <a:endParaRPr/>
          </a:p>
          <a:p>
            <a:pPr indent="-162000" lvl="1" marL="360000" rtl="0" algn="l">
              <a:lnSpc>
                <a:spcPct val="90000"/>
              </a:lnSpc>
              <a:spcBef>
                <a:spcPts val="600"/>
              </a:spcBef>
              <a:spcAft>
                <a:spcPts val="0"/>
              </a:spcAft>
              <a:buClr>
                <a:schemeClr val="dk1"/>
              </a:buClr>
              <a:buSzPts val="1000"/>
              <a:buChar char="‒"/>
            </a:pPr>
            <a:r>
              <a:rPr lang="en-NZ" sz="1000"/>
              <a:t>If you have acquired customers, there must be a market for your product, you must have a competitive product, and you must have demonstrated enough operational expertise to successfully market and sell your product to at least some of the customers in your market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Relevant metrics can differ by company and industry. Some examples include:</a:t>
            </a:r>
            <a:endParaRPr/>
          </a:p>
          <a:p>
            <a:pPr indent="-162000" lvl="1" marL="360000" rtl="0" algn="l">
              <a:lnSpc>
                <a:spcPct val="90000"/>
              </a:lnSpc>
              <a:spcBef>
                <a:spcPts val="600"/>
              </a:spcBef>
              <a:spcAft>
                <a:spcPts val="0"/>
              </a:spcAft>
              <a:buClr>
                <a:schemeClr val="dk1"/>
              </a:buClr>
              <a:buSzPts val="1000"/>
              <a:buChar char="‒"/>
            </a:pPr>
            <a:r>
              <a:rPr lang="en-NZ" sz="1000"/>
              <a:t>Revenue metrics such as monthly recurring revenue, average revenue per user, monthly churn rate</a:t>
            </a:r>
            <a:endParaRPr/>
          </a:p>
          <a:p>
            <a:pPr indent="-162000" lvl="1" marL="360000" rtl="0" algn="l">
              <a:lnSpc>
                <a:spcPct val="90000"/>
              </a:lnSpc>
              <a:spcBef>
                <a:spcPts val="600"/>
              </a:spcBef>
              <a:spcAft>
                <a:spcPts val="0"/>
              </a:spcAft>
              <a:buClr>
                <a:schemeClr val="dk1"/>
              </a:buClr>
              <a:buSzPts val="1000"/>
              <a:buChar char="‒"/>
            </a:pPr>
            <a:r>
              <a:rPr lang="en-NZ" sz="1000"/>
              <a:t>Earnings and cash flow metrics</a:t>
            </a:r>
            <a:endParaRPr/>
          </a:p>
          <a:p>
            <a:pPr indent="-162000" lvl="1" marL="360000" rtl="0" algn="l">
              <a:lnSpc>
                <a:spcPct val="90000"/>
              </a:lnSpc>
              <a:spcBef>
                <a:spcPts val="600"/>
              </a:spcBef>
              <a:spcAft>
                <a:spcPts val="0"/>
              </a:spcAft>
              <a:buClr>
                <a:schemeClr val="dk1"/>
              </a:buClr>
              <a:buSzPts val="1000"/>
              <a:buChar char="‒"/>
            </a:pPr>
            <a:r>
              <a:rPr lang="en-NZ" sz="1000"/>
              <a:t>SaaS metrics such as customer acquisition costs, lifetime value of customer, total number of paying customers, monthly active users</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900"/>
              <a:buChar char="•"/>
            </a:pPr>
            <a:r>
              <a:rPr lang="en-NZ"/>
              <a:t>Per Stuart Miller, founder of supply chain technology firm ByBox, which raised £37.5m of equity from LDC in 2016: “Don’t worry if the actual numbers are small as long as they are rising. What matters is that the trend is upwards. Sales growth is the evidence [investors] are looking for”</a:t>
            </a:r>
            <a:endParaRPr/>
          </a:p>
          <a:p>
            <a:pPr indent="-114300" lvl="0" marL="187938" rtl="0" algn="l">
              <a:lnSpc>
                <a:spcPct val="90000"/>
              </a:lnSpc>
              <a:spcBef>
                <a:spcPts val="600"/>
              </a:spcBef>
              <a:spcAft>
                <a:spcPts val="0"/>
              </a:spcAft>
              <a:buClr>
                <a:schemeClr val="dk1"/>
              </a:buClr>
              <a:buSzPts val="900"/>
              <a:buNone/>
            </a:pPr>
            <a:r>
              <a:t/>
            </a:r>
            <a:endParaRPr/>
          </a:p>
        </p:txBody>
      </p:sp>
      <p:sp>
        <p:nvSpPr>
          <p:cNvPr id="397" name="Google Shape;397;p27"/>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98" name="Google Shape;398;p27"/>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99" name="Google Shape;399;p27"/>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Lloyds Development Capital </a:t>
            </a:r>
            <a:br>
              <a:rPr lang="en-NZ"/>
            </a:br>
            <a:endParaRPr/>
          </a:p>
        </p:txBody>
      </p:sp>
      <p:pic>
        <p:nvPicPr>
          <p:cNvPr id="400" name="Google Shape;400;p27"/>
          <p:cNvPicPr preferRelativeResize="0"/>
          <p:nvPr/>
        </p:nvPicPr>
        <p:blipFill rotWithShape="1">
          <a:blip r:embed="rId3">
            <a:alphaModFix/>
          </a:blip>
          <a:srcRect b="0" l="0" r="0" t="0"/>
          <a:stretch/>
        </p:blipFill>
        <p:spPr>
          <a:xfrm>
            <a:off x="5039962" y="1448776"/>
            <a:ext cx="4413600" cy="33156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28"/>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TRACTION / FINANCIALS </a:t>
            </a:r>
            <a:endParaRPr/>
          </a:p>
        </p:txBody>
      </p:sp>
      <p:sp>
        <p:nvSpPr>
          <p:cNvPr id="406" name="Google Shape;406;p28"/>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Present summary historical and forecast financial information from your financial model</a:t>
            </a:r>
            <a:endParaRPr/>
          </a:p>
        </p:txBody>
      </p:sp>
      <p:sp>
        <p:nvSpPr>
          <p:cNvPr id="407" name="Google Shape;407;p28"/>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Financial forecasts should be ambitious but achievable, based on the track record of your business and the scale of the opportunity ahead</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You should have a strong understanding of the assumptions used to generate your forecasts, such as your revenue drivers and the amount of money you will spend on key operations such as marketing, sales, product development, and customer service. Forecasts should also directly relate to your growth strategy slide</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Suggestions relating to presenting financial information: </a:t>
            </a:r>
            <a:endParaRPr/>
          </a:p>
          <a:p>
            <a:pPr indent="-162000" lvl="1" marL="360000" rtl="0" algn="l">
              <a:lnSpc>
                <a:spcPct val="90000"/>
              </a:lnSpc>
              <a:spcBef>
                <a:spcPts val="600"/>
              </a:spcBef>
              <a:spcAft>
                <a:spcPts val="0"/>
              </a:spcAft>
              <a:buClr>
                <a:schemeClr val="dk1"/>
              </a:buClr>
              <a:buSzPts val="1000"/>
              <a:buChar char="‒"/>
            </a:pPr>
            <a:r>
              <a:rPr lang="en-NZ" sz="1000"/>
              <a:t>Provide 3 years of forecast data</a:t>
            </a:r>
            <a:endParaRPr/>
          </a:p>
          <a:p>
            <a:pPr indent="-162000" lvl="1" marL="360000" rtl="0" algn="l">
              <a:lnSpc>
                <a:spcPct val="90000"/>
              </a:lnSpc>
              <a:spcBef>
                <a:spcPts val="600"/>
              </a:spcBef>
              <a:spcAft>
                <a:spcPts val="0"/>
              </a:spcAft>
              <a:buClr>
                <a:schemeClr val="dk1"/>
              </a:buClr>
              <a:buSzPts val="1000"/>
              <a:buChar char="‒"/>
            </a:pPr>
            <a:r>
              <a:rPr lang="en-NZ" sz="1000"/>
              <a:t>Use graphs and or tables to present the information in an easy to read format</a:t>
            </a:r>
            <a:endParaRPr/>
          </a:p>
          <a:p>
            <a:pPr indent="-162000" lvl="1" marL="360000" rtl="0" algn="l">
              <a:lnSpc>
                <a:spcPct val="90000"/>
              </a:lnSpc>
              <a:spcBef>
                <a:spcPts val="600"/>
              </a:spcBef>
              <a:spcAft>
                <a:spcPts val="0"/>
              </a:spcAft>
              <a:buClr>
                <a:schemeClr val="dk1"/>
              </a:buClr>
              <a:buSzPts val="1000"/>
              <a:buChar char="‒"/>
            </a:pPr>
            <a:r>
              <a:rPr lang="en-NZ" sz="1000"/>
              <a:t>Include earnings margins and growth percentages to save investors having to do math in their head</a:t>
            </a:r>
            <a:endParaRPr/>
          </a:p>
          <a:p>
            <a:pPr indent="0" lvl="1" marL="198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114300" lvl="0" marL="187938" rtl="0" algn="l">
              <a:lnSpc>
                <a:spcPct val="90000"/>
              </a:lnSpc>
              <a:spcBef>
                <a:spcPts val="600"/>
              </a:spcBef>
              <a:spcAft>
                <a:spcPts val="0"/>
              </a:spcAft>
              <a:buClr>
                <a:schemeClr val="dk1"/>
              </a:buClr>
              <a:buSzPts val="900"/>
              <a:buNone/>
            </a:pPr>
            <a:r>
              <a:t/>
            </a:r>
            <a:endParaRPr/>
          </a:p>
        </p:txBody>
      </p:sp>
      <p:sp>
        <p:nvSpPr>
          <p:cNvPr id="408" name="Google Shape;408;p28"/>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409" name="Google Shape;409;p28"/>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410" name="Google Shape;410;p28"/>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DocSend</a:t>
            </a:r>
            <a:endParaRPr/>
          </a:p>
        </p:txBody>
      </p:sp>
      <p:pic>
        <p:nvPicPr>
          <p:cNvPr id="411" name="Google Shape;411;p28"/>
          <p:cNvPicPr preferRelativeResize="0"/>
          <p:nvPr/>
        </p:nvPicPr>
        <p:blipFill rotWithShape="1">
          <a:blip r:embed="rId3">
            <a:alphaModFix/>
          </a:blip>
          <a:srcRect b="0" l="0" r="0" t="0"/>
          <a:stretch/>
        </p:blipFill>
        <p:spPr>
          <a:xfrm>
            <a:off x="5041901" y="1448777"/>
            <a:ext cx="4411661" cy="330874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29"/>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TEAM</a:t>
            </a:r>
            <a:endParaRPr/>
          </a:p>
        </p:txBody>
      </p:sp>
      <p:sp>
        <p:nvSpPr>
          <p:cNvPr id="417" name="Google Shape;417;p29"/>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Highlight that your team has the experience and expertise to deliver your forecast growth and create a stronger business</a:t>
            </a:r>
            <a:endParaRPr/>
          </a:p>
        </p:txBody>
      </p:sp>
      <p:sp>
        <p:nvSpPr>
          <p:cNvPr id="418" name="Google Shape;418;p29"/>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Information we suggest to include:</a:t>
            </a:r>
            <a:endParaRPr/>
          </a:p>
          <a:p>
            <a:pPr indent="-162000" lvl="1" marL="360000" rtl="0" algn="l">
              <a:lnSpc>
                <a:spcPct val="90000"/>
              </a:lnSpc>
              <a:spcBef>
                <a:spcPts val="600"/>
              </a:spcBef>
              <a:spcAft>
                <a:spcPts val="0"/>
              </a:spcAft>
              <a:buClr>
                <a:schemeClr val="dk1"/>
              </a:buClr>
              <a:buSzPts val="1000"/>
              <a:buChar char="‒"/>
            </a:pPr>
            <a:r>
              <a:rPr lang="en-NZ" sz="1000"/>
              <a:t>Number of years with your company </a:t>
            </a:r>
            <a:endParaRPr/>
          </a:p>
          <a:p>
            <a:pPr indent="-162000" lvl="1" marL="360000" rtl="0" algn="l">
              <a:lnSpc>
                <a:spcPct val="90000"/>
              </a:lnSpc>
              <a:spcBef>
                <a:spcPts val="600"/>
              </a:spcBef>
              <a:spcAft>
                <a:spcPts val="0"/>
              </a:spcAft>
              <a:buClr>
                <a:schemeClr val="dk1"/>
              </a:buClr>
              <a:buSzPts val="1000"/>
              <a:buChar char="‒"/>
            </a:pPr>
            <a:r>
              <a:rPr lang="en-NZ" sz="1000"/>
              <a:t>Previous work experience in similar start-ups, technology, or markets</a:t>
            </a:r>
            <a:endParaRPr/>
          </a:p>
          <a:p>
            <a:pPr indent="-162000" lvl="1" marL="360000" rtl="0" algn="l">
              <a:lnSpc>
                <a:spcPct val="90000"/>
              </a:lnSpc>
              <a:spcBef>
                <a:spcPts val="600"/>
              </a:spcBef>
              <a:spcAft>
                <a:spcPts val="0"/>
              </a:spcAft>
              <a:buClr>
                <a:schemeClr val="dk1"/>
              </a:buClr>
              <a:buSzPts val="1000"/>
              <a:buChar char="‒"/>
            </a:pPr>
            <a:r>
              <a:rPr lang="en-NZ" sz="1000"/>
              <a:t>Education / qualification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We believe it is important to use high quality photos and a consistent format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Note: creating an advisory board is a simple way to add industry expertise to your "team“</a:t>
            </a:r>
            <a:endParaRPr/>
          </a:p>
          <a:p>
            <a:pPr indent="-114300" lvl="0" marL="187938" rtl="0" algn="l">
              <a:lnSpc>
                <a:spcPct val="90000"/>
              </a:lnSpc>
              <a:spcBef>
                <a:spcPts val="600"/>
              </a:spcBef>
              <a:spcAft>
                <a:spcPts val="0"/>
              </a:spcAft>
              <a:buClr>
                <a:schemeClr val="dk1"/>
              </a:buClr>
              <a:buSzPts val="900"/>
              <a:buNone/>
            </a:pPr>
            <a:r>
              <a:t/>
            </a:r>
            <a:endParaRPr/>
          </a:p>
        </p:txBody>
      </p:sp>
      <p:sp>
        <p:nvSpPr>
          <p:cNvPr id="419" name="Google Shape;419;p29"/>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420" name="Google Shape;420;p29"/>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421" name="Google Shape;421;p29"/>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DocSend, LDC</a:t>
            </a:r>
            <a:endParaRPr/>
          </a:p>
        </p:txBody>
      </p:sp>
      <p:pic>
        <p:nvPicPr>
          <p:cNvPr id="422" name="Google Shape;422;p29"/>
          <p:cNvPicPr preferRelativeResize="0"/>
          <p:nvPr/>
        </p:nvPicPr>
        <p:blipFill rotWithShape="1">
          <a:blip r:embed="rId3">
            <a:alphaModFix/>
          </a:blip>
          <a:srcRect b="0" l="0" r="0" t="0"/>
          <a:stretch/>
        </p:blipFill>
        <p:spPr>
          <a:xfrm>
            <a:off x="5041901" y="1448777"/>
            <a:ext cx="4411661" cy="330874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30"/>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CAPITAL RAISING</a:t>
            </a:r>
            <a:endParaRPr/>
          </a:p>
        </p:txBody>
      </p:sp>
      <p:sp>
        <p:nvSpPr>
          <p:cNvPr id="428" name="Google Shape;428;p30"/>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Provide details of the investment opportunity, including the amount shareholders are seeking to raise and the uses of funds</a:t>
            </a:r>
            <a:endParaRPr/>
          </a:p>
        </p:txBody>
      </p:sp>
      <p:sp>
        <p:nvSpPr>
          <p:cNvPr id="429" name="Google Shape;429;p30"/>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This is your time to provide details of your capital raising, which should tie back to your financial model and growth strategy. We suggest including: </a:t>
            </a:r>
            <a:endParaRPr/>
          </a:p>
          <a:p>
            <a:pPr indent="-162000" lvl="1" marL="360000" rtl="0" algn="l">
              <a:lnSpc>
                <a:spcPct val="90000"/>
              </a:lnSpc>
              <a:spcBef>
                <a:spcPts val="600"/>
              </a:spcBef>
              <a:spcAft>
                <a:spcPts val="0"/>
              </a:spcAft>
              <a:buClr>
                <a:schemeClr val="dk1"/>
              </a:buClr>
              <a:buSzPts val="1000"/>
              <a:buChar char="‒"/>
            </a:pPr>
            <a:r>
              <a:rPr lang="en-NZ" sz="1000"/>
              <a:t>The dollar amount you are seeking to raise</a:t>
            </a:r>
            <a:endParaRPr/>
          </a:p>
          <a:p>
            <a:pPr indent="-162000" lvl="1" marL="360000" rtl="0" algn="l">
              <a:lnSpc>
                <a:spcPct val="90000"/>
              </a:lnSpc>
              <a:spcBef>
                <a:spcPts val="600"/>
              </a:spcBef>
              <a:spcAft>
                <a:spcPts val="0"/>
              </a:spcAft>
              <a:buClr>
                <a:schemeClr val="dk1"/>
              </a:buClr>
              <a:buSzPts val="1000"/>
              <a:buChar char="‒"/>
            </a:pPr>
            <a:r>
              <a:rPr lang="en-NZ" sz="1000"/>
              <a:t>The uses of funds raised</a:t>
            </a:r>
            <a:endParaRPr/>
          </a:p>
          <a:p>
            <a:pPr indent="-162000" lvl="1" marL="360000" rtl="0" algn="l">
              <a:lnSpc>
                <a:spcPct val="90000"/>
              </a:lnSpc>
              <a:spcBef>
                <a:spcPts val="600"/>
              </a:spcBef>
              <a:spcAft>
                <a:spcPts val="0"/>
              </a:spcAft>
              <a:buClr>
                <a:schemeClr val="dk1"/>
              </a:buClr>
              <a:buSzPts val="1000"/>
              <a:buChar char="‒"/>
            </a:pPr>
            <a:r>
              <a:rPr lang="en-NZ" sz="1000"/>
              <a:t>Your pre-money valuation (optional) </a:t>
            </a:r>
            <a:endParaRPr/>
          </a:p>
          <a:p>
            <a:pPr indent="0" lvl="0" marL="1648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“If you are asking for an investor’s cash then you better be sure what you are going to do with it. Focus… on meeting frequent but meaningful objectives that prove real progress”</a:t>
            </a:r>
            <a:endParaRPr/>
          </a:p>
          <a:p>
            <a:pPr indent="0" lvl="0" marL="16488" rtl="0" algn="l">
              <a:lnSpc>
                <a:spcPct val="90000"/>
              </a:lnSpc>
              <a:spcBef>
                <a:spcPts val="600"/>
              </a:spcBef>
              <a:spcAft>
                <a:spcPts val="0"/>
              </a:spcAft>
              <a:buClr>
                <a:schemeClr val="dk1"/>
              </a:buClr>
              <a:buSzPts val="1000"/>
              <a:buNone/>
            </a:pPr>
            <a:r>
              <a:t/>
            </a:r>
            <a:endParaRPr sz="1000"/>
          </a:p>
          <a:p>
            <a:pPr indent="-107950" lvl="0" marL="187938" rtl="0" algn="l">
              <a:lnSpc>
                <a:spcPct val="90000"/>
              </a:lnSpc>
              <a:spcBef>
                <a:spcPts val="600"/>
              </a:spcBef>
              <a:spcAft>
                <a:spcPts val="0"/>
              </a:spcAft>
              <a:buClr>
                <a:schemeClr val="dk1"/>
              </a:buClr>
              <a:buSzPts val="1000"/>
              <a:buNone/>
            </a:pPr>
            <a:r>
              <a:t/>
            </a:r>
            <a:endParaRPr sz="1000"/>
          </a:p>
        </p:txBody>
      </p:sp>
      <p:sp>
        <p:nvSpPr>
          <p:cNvPr id="430" name="Google Shape;430;p30"/>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431" name="Google Shape;431;p30"/>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432" name="Google Shape;432;p30"/>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Lloyds Development Capital </a:t>
            </a:r>
            <a:endParaRPr/>
          </a:p>
        </p:txBody>
      </p:sp>
      <p:pic>
        <p:nvPicPr>
          <p:cNvPr id="433" name="Google Shape;433;p30"/>
          <p:cNvPicPr preferRelativeResize="0"/>
          <p:nvPr/>
        </p:nvPicPr>
        <p:blipFill rotWithShape="1">
          <a:blip r:embed="rId3">
            <a:alphaModFix/>
          </a:blip>
          <a:srcRect b="0" l="0" r="0" t="0"/>
          <a:stretch/>
        </p:blipFill>
        <p:spPr>
          <a:xfrm>
            <a:off x="5063488" y="1448777"/>
            <a:ext cx="4390074" cy="329255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3"/>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INTRODUCTION </a:t>
            </a:r>
            <a:endParaRPr/>
          </a:p>
        </p:txBody>
      </p:sp>
      <p:sp>
        <p:nvSpPr>
          <p:cNvPr id="199" name="Google Shape;199;p13"/>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A well-structured pitch deck is the fastest, easiest way for you to explain your business to investors. It is a visual summary of your business plan and the related investment opportunity</a:t>
            </a:r>
            <a:endParaRPr/>
          </a:p>
        </p:txBody>
      </p:sp>
      <p:sp>
        <p:nvSpPr>
          <p:cNvPr id="200" name="Google Shape;200;p13"/>
          <p:cNvSpPr txBox="1"/>
          <p:nvPr>
            <p:ph idx="2" type="body"/>
          </p:nvPr>
        </p:nvSpPr>
        <p:spPr>
          <a:xfrm>
            <a:off x="452438" y="1449388"/>
            <a:ext cx="9001124"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Investors are looking for an opportunity to invest early in a new business with the potential for significant return on investment and a high chance of success</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Key factors that investors consider when accessing your Pitch Deck:</a:t>
            </a:r>
            <a:endParaRPr/>
          </a:p>
          <a:p>
            <a:pPr indent="-162000" lvl="1" marL="360000" rtl="0" algn="l">
              <a:lnSpc>
                <a:spcPct val="90000"/>
              </a:lnSpc>
              <a:spcBef>
                <a:spcPts val="600"/>
              </a:spcBef>
              <a:spcAft>
                <a:spcPts val="0"/>
              </a:spcAft>
              <a:buClr>
                <a:schemeClr val="dk1"/>
              </a:buClr>
              <a:buSzPts val="1000"/>
              <a:buChar char="‒"/>
            </a:pPr>
            <a:r>
              <a:rPr lang="en-NZ" sz="1000"/>
              <a:t>Have you demonstrated a consistent track record of delivering growth? </a:t>
            </a:r>
            <a:endParaRPr/>
          </a:p>
          <a:p>
            <a:pPr indent="-162000" lvl="1" marL="360000" rtl="0" algn="l">
              <a:lnSpc>
                <a:spcPct val="90000"/>
              </a:lnSpc>
              <a:spcBef>
                <a:spcPts val="600"/>
              </a:spcBef>
              <a:spcAft>
                <a:spcPts val="0"/>
              </a:spcAft>
              <a:buClr>
                <a:schemeClr val="dk1"/>
              </a:buClr>
              <a:buSzPts val="1000"/>
              <a:buChar char="‒"/>
            </a:pPr>
            <a:r>
              <a:rPr lang="en-NZ" sz="1000"/>
              <a:t>Have you built a compelling product with sustainable competitive advantages?</a:t>
            </a:r>
            <a:endParaRPr/>
          </a:p>
          <a:p>
            <a:pPr indent="-162000" lvl="1" marL="360000" rtl="0" algn="l">
              <a:lnSpc>
                <a:spcPct val="90000"/>
              </a:lnSpc>
              <a:spcBef>
                <a:spcPts val="600"/>
              </a:spcBef>
              <a:spcAft>
                <a:spcPts val="0"/>
              </a:spcAft>
              <a:buClr>
                <a:schemeClr val="dk1"/>
              </a:buClr>
              <a:buSzPts val="1000"/>
              <a:buChar char="‒"/>
            </a:pPr>
            <a:r>
              <a:rPr lang="en-NZ" sz="1000"/>
              <a:t>Are you addressing a large, growing market?</a:t>
            </a:r>
            <a:endParaRPr/>
          </a:p>
          <a:p>
            <a:pPr indent="-162000" lvl="1" marL="360000" rtl="0" algn="l">
              <a:lnSpc>
                <a:spcPct val="90000"/>
              </a:lnSpc>
              <a:spcBef>
                <a:spcPts val="600"/>
              </a:spcBef>
              <a:spcAft>
                <a:spcPts val="0"/>
              </a:spcAft>
              <a:buClr>
                <a:schemeClr val="dk1"/>
              </a:buClr>
              <a:buSzPts val="1000"/>
              <a:buChar char="‒"/>
            </a:pPr>
            <a:r>
              <a:rPr lang="en-NZ" sz="1000"/>
              <a:t>Can you articulate your vision and growth strategy clearly and concisely? </a:t>
            </a:r>
            <a:endParaRPr/>
          </a:p>
          <a:p>
            <a:pPr indent="-162000" lvl="1" marL="360000" rtl="0" algn="l">
              <a:lnSpc>
                <a:spcPct val="90000"/>
              </a:lnSpc>
              <a:spcBef>
                <a:spcPts val="600"/>
              </a:spcBef>
              <a:spcAft>
                <a:spcPts val="0"/>
              </a:spcAft>
              <a:buClr>
                <a:schemeClr val="dk1"/>
              </a:buClr>
              <a:buSzPts val="1000"/>
              <a:buChar char="‒"/>
            </a:pPr>
            <a:r>
              <a:rPr lang="en-NZ" sz="1000"/>
              <a:t>Are your financial forecasts ambitious but accurate?  </a:t>
            </a:r>
            <a:endParaRPr/>
          </a:p>
          <a:p>
            <a:pPr indent="-162000" lvl="1" marL="360000" rtl="0" algn="l">
              <a:lnSpc>
                <a:spcPct val="90000"/>
              </a:lnSpc>
              <a:spcBef>
                <a:spcPts val="600"/>
              </a:spcBef>
              <a:spcAft>
                <a:spcPts val="0"/>
              </a:spcAft>
              <a:buClr>
                <a:schemeClr val="dk1"/>
              </a:buClr>
              <a:buSzPts val="1000"/>
              <a:buChar char="‒"/>
            </a:pPr>
            <a:r>
              <a:rPr lang="en-NZ" sz="1000"/>
              <a:t>Do you have a talented, experienced, and focused team to build a successful business with sustainable growth? </a:t>
            </a:r>
            <a:endParaRPr/>
          </a:p>
          <a:p>
            <a:pPr indent="-162000" lvl="1" marL="360000" rtl="0" algn="l">
              <a:lnSpc>
                <a:spcPct val="90000"/>
              </a:lnSpc>
              <a:spcBef>
                <a:spcPts val="600"/>
              </a:spcBef>
              <a:spcAft>
                <a:spcPts val="0"/>
              </a:spcAft>
              <a:buClr>
                <a:schemeClr val="dk1"/>
              </a:buClr>
              <a:buSzPts val="1000"/>
              <a:buChar char="‒"/>
            </a:pPr>
            <a:r>
              <a:rPr lang="en-NZ" sz="1000"/>
              <a:t>Are you clear about what external investment is required and how it will be spent?</a:t>
            </a:r>
            <a:endParaRPr/>
          </a:p>
          <a:p>
            <a:pPr indent="0" lvl="1" marL="198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Key learnings from Harvard Business School’s study of 200 Series Seed and Series A rounds completed by US companies: </a:t>
            </a:r>
            <a:endParaRPr/>
          </a:p>
          <a:p>
            <a:pPr indent="-162000" lvl="1" marL="360000" rtl="0" algn="l">
              <a:lnSpc>
                <a:spcPct val="90000"/>
              </a:lnSpc>
              <a:spcBef>
                <a:spcPts val="600"/>
              </a:spcBef>
              <a:spcAft>
                <a:spcPts val="0"/>
              </a:spcAft>
              <a:buClr>
                <a:schemeClr val="dk1"/>
              </a:buClr>
              <a:buSzPts val="1000"/>
              <a:buChar char="‒"/>
            </a:pPr>
            <a:r>
              <a:rPr lang="en-NZ" sz="1000"/>
              <a:t>Keep your pitch deck to 20 pages or fewer</a:t>
            </a:r>
            <a:endParaRPr/>
          </a:p>
          <a:p>
            <a:pPr indent="-162000" lvl="1" marL="360000" rtl="0" algn="l">
              <a:lnSpc>
                <a:spcPct val="90000"/>
              </a:lnSpc>
              <a:spcBef>
                <a:spcPts val="600"/>
              </a:spcBef>
              <a:spcAft>
                <a:spcPts val="0"/>
              </a:spcAft>
              <a:buClr>
                <a:schemeClr val="dk1"/>
              </a:buClr>
              <a:buSzPts val="1000"/>
              <a:buChar char="‒"/>
            </a:pPr>
            <a:r>
              <a:rPr lang="en-NZ" sz="1000"/>
              <a:t>Spend time creating and designing your deck.  In particular, make sure your team slide and financials slide look great, as these are likely to be your most viewed slides</a:t>
            </a:r>
            <a:endParaRPr/>
          </a:p>
          <a:p>
            <a:pPr indent="-162000" lvl="1" marL="360000" rtl="0" algn="l">
              <a:lnSpc>
                <a:spcPct val="90000"/>
              </a:lnSpc>
              <a:spcBef>
                <a:spcPts val="600"/>
              </a:spcBef>
              <a:spcAft>
                <a:spcPts val="0"/>
              </a:spcAft>
              <a:buClr>
                <a:schemeClr val="dk1"/>
              </a:buClr>
              <a:buSzPts val="1000"/>
              <a:buChar char="‒"/>
            </a:pPr>
            <a:r>
              <a:rPr lang="en-NZ" sz="1000"/>
              <a:t>Viewers studied the average successful pitch deck for 3 minutes and 44 seconds and 12% did this using their mobile phones. This highlights the importance of delivering clear and concise messages on each slide </a:t>
            </a:r>
            <a:endParaRPr/>
          </a:p>
          <a:p>
            <a:pPr indent="0" lvl="1" marL="198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solidFill>
                <a:srgbClr val="FF0000"/>
              </a:solidFill>
            </a:endParaRPr>
          </a:p>
          <a:p>
            <a:pPr indent="-98499" lvl="1" marL="360000" rtl="0" algn="l">
              <a:lnSpc>
                <a:spcPct val="90000"/>
              </a:lnSpc>
              <a:spcBef>
                <a:spcPts val="600"/>
              </a:spcBef>
              <a:spcAft>
                <a:spcPts val="0"/>
              </a:spcAft>
              <a:buClr>
                <a:schemeClr val="dk1"/>
              </a:buClr>
              <a:buSzPts val="1000"/>
              <a:buNone/>
            </a:pPr>
            <a:r>
              <a:t/>
            </a:r>
            <a:endParaRPr sz="1000">
              <a:solidFill>
                <a:srgbClr val="FF0000"/>
              </a:solidFill>
            </a:endParaRPr>
          </a:p>
        </p:txBody>
      </p:sp>
      <p:sp>
        <p:nvSpPr>
          <p:cNvPr id="201" name="Google Shape;201;p13"/>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02" name="Google Shape;202;p13"/>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Harvard Business School, DocSend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31"/>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COMMONLY ASKED QUESTIONS FROM INVESTORS</a:t>
            </a:r>
            <a:endParaRPr/>
          </a:p>
        </p:txBody>
      </p:sp>
      <p:sp>
        <p:nvSpPr>
          <p:cNvPr id="439" name="Google Shape;439;p31"/>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You should be prepared to answer the following questions from potential investors after they have reviewed your pitch deck. It is also useful to consider these as you create your pitch deck</a:t>
            </a:r>
            <a:endParaRPr/>
          </a:p>
        </p:txBody>
      </p:sp>
      <p:sp>
        <p:nvSpPr>
          <p:cNvPr id="440" name="Google Shape;440;p31"/>
          <p:cNvSpPr txBox="1"/>
          <p:nvPr>
            <p:ph idx="2" type="body"/>
          </p:nvPr>
        </p:nvSpPr>
        <p:spPr>
          <a:xfrm>
            <a:off x="452438" y="1449388"/>
            <a:ext cx="9001124" cy="4679950"/>
          </a:xfrm>
          <a:prstGeom prst="rect">
            <a:avLst/>
          </a:prstGeom>
          <a:noFill/>
          <a:ln>
            <a:noFill/>
          </a:ln>
        </p:spPr>
        <p:txBody>
          <a:bodyPr anchorCtr="0" anchor="t" bIns="45700" lIns="0" spcFirstLastPara="1" rIns="91425" wrap="square" tIns="0">
            <a:noAutofit/>
          </a:bodyPr>
          <a:lstStyle/>
          <a:p>
            <a:pPr indent="-228600" lvl="0" marL="245088" rtl="0" algn="l">
              <a:lnSpc>
                <a:spcPct val="100000"/>
              </a:lnSpc>
              <a:spcBef>
                <a:spcPts val="0"/>
              </a:spcBef>
              <a:spcAft>
                <a:spcPts val="0"/>
              </a:spcAft>
              <a:buClr>
                <a:schemeClr val="dk1"/>
              </a:buClr>
              <a:buSzPts val="1000"/>
              <a:buFont typeface="Montserrat"/>
              <a:buAutoNum type="arabicPeriod"/>
            </a:pPr>
            <a:r>
              <a:rPr lang="en-NZ" sz="1000"/>
              <a:t>Why are you unique in the market?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Why is your solution needed now?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How is your company going to scale to a size that an investor is this round could get a 10(‐20)x  return and when?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Other than capital, what are your top 2 or 3 limitations to achieve scale?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How do you plan to mitigate these limitations?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What  might be the next disruptive influence on your business? (Current example would be AI)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What is your company’s plan to deal with disruptive technologies?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Who are your top three competitors and how do you differentiate? How will you advance or  even maintain this in the face of global competition?</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In your team, where is the weak link?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Where do you personally want to be in five years’ time?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Why are you the right person (at the moment) to invest in? Are you the right person to lead this  company to international scale?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In regards to the next key market for expansion, how will you get traction and who will you  leverage off to do so? </a:t>
            </a:r>
            <a:endParaRPr/>
          </a:p>
          <a:p>
            <a:pPr indent="-228600" lvl="0" marL="245088" rtl="0" algn="l">
              <a:lnSpc>
                <a:spcPct val="100000"/>
              </a:lnSpc>
              <a:spcBef>
                <a:spcPts val="1200"/>
              </a:spcBef>
              <a:spcAft>
                <a:spcPts val="0"/>
              </a:spcAft>
              <a:buClr>
                <a:schemeClr val="dk1"/>
              </a:buClr>
              <a:buSzPts val="1000"/>
              <a:buFont typeface="Montserrat"/>
              <a:buAutoNum type="arabicPeriod"/>
            </a:pPr>
            <a:r>
              <a:rPr lang="en-NZ" sz="1000"/>
              <a:t>Are you ready for an investor who will drive you hard to achieve top and bottom line milestones? </a:t>
            </a:r>
            <a:endParaRPr/>
          </a:p>
        </p:txBody>
      </p:sp>
      <p:sp>
        <p:nvSpPr>
          <p:cNvPr id="441" name="Google Shape;441;p31"/>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442" name="Google Shape;442;p31"/>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NZTE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32"/>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448" name="Google Shape;448;p32"/>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Sources and notes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14"/>
          <p:cNvSpPr txBox="1"/>
          <p:nvPr/>
        </p:nvSpPr>
        <p:spPr>
          <a:xfrm>
            <a:off x="452436" y="1498270"/>
            <a:ext cx="1275720" cy="304650"/>
          </a:xfrm>
          <a:prstGeom prst="rect">
            <a:avLst/>
          </a:prstGeom>
          <a:noFill/>
          <a:ln>
            <a:noFill/>
          </a:ln>
        </p:spPr>
        <p:txBody>
          <a:bodyPr anchorCtr="0" anchor="t" bIns="45700" lIns="0" spcFirstLastPara="1" rIns="91425" wrap="square" tIns="0">
            <a:noAutofit/>
          </a:bodyPr>
          <a:lstStyle/>
          <a:p>
            <a:pPr indent="-196850" lvl="1" marL="196850" marR="0" rtl="0" algn="l">
              <a:lnSpc>
                <a:spcPct val="90000"/>
              </a:lnSpc>
              <a:spcBef>
                <a:spcPts val="0"/>
              </a:spcBef>
              <a:spcAft>
                <a:spcPts val="0"/>
              </a:spcAft>
              <a:buClr>
                <a:schemeClr val="dk1"/>
              </a:buClr>
              <a:buSzPts val="1000"/>
              <a:buFont typeface="Arial"/>
              <a:buNone/>
            </a:pPr>
            <a:r>
              <a:rPr b="0" i="0" lang="en-NZ" sz="1000" u="none" cap="none" strike="noStrike">
                <a:solidFill>
                  <a:schemeClr val="dk1"/>
                </a:solidFill>
                <a:latin typeface="Arial"/>
                <a:ea typeface="Arial"/>
                <a:cs typeface="Arial"/>
                <a:sym typeface="Arial"/>
              </a:rPr>
              <a:t>Content light</a:t>
            </a:r>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rgbClr val="FF0000"/>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rgbClr val="FF0000"/>
              </a:solidFill>
              <a:latin typeface="Arial"/>
              <a:ea typeface="Arial"/>
              <a:cs typeface="Arial"/>
              <a:sym typeface="Arial"/>
            </a:endParaRPr>
          </a:p>
        </p:txBody>
      </p:sp>
      <p:sp>
        <p:nvSpPr>
          <p:cNvPr id="208" name="Google Shape;208;p14"/>
          <p:cNvSpPr txBox="1"/>
          <p:nvPr/>
        </p:nvSpPr>
        <p:spPr>
          <a:xfrm>
            <a:off x="8177842" y="1498270"/>
            <a:ext cx="1275720" cy="304650"/>
          </a:xfrm>
          <a:prstGeom prst="rect">
            <a:avLst/>
          </a:prstGeom>
          <a:noFill/>
          <a:ln>
            <a:noFill/>
          </a:ln>
        </p:spPr>
        <p:txBody>
          <a:bodyPr anchorCtr="0" anchor="t" bIns="45700" lIns="0" spcFirstLastPara="1" rIns="91425" wrap="square" tIns="0">
            <a:noAutofit/>
          </a:bodyPr>
          <a:lstStyle/>
          <a:p>
            <a:pPr indent="-196850" lvl="1" marL="196850" marR="0" rtl="0" algn="r">
              <a:lnSpc>
                <a:spcPct val="90000"/>
              </a:lnSpc>
              <a:spcBef>
                <a:spcPts val="0"/>
              </a:spcBef>
              <a:spcAft>
                <a:spcPts val="0"/>
              </a:spcAft>
              <a:buClr>
                <a:schemeClr val="dk1"/>
              </a:buClr>
              <a:buSzPts val="1000"/>
              <a:buFont typeface="Arial"/>
              <a:buNone/>
            </a:pPr>
            <a:r>
              <a:rPr b="0" i="0" lang="en-NZ" sz="1000" u="none" cap="none" strike="noStrike">
                <a:solidFill>
                  <a:schemeClr val="dk1"/>
                </a:solidFill>
                <a:latin typeface="Arial"/>
                <a:ea typeface="Arial"/>
                <a:cs typeface="Arial"/>
                <a:sym typeface="Arial"/>
              </a:rPr>
              <a:t>Content heavy</a:t>
            </a:r>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rgbClr val="FF0000"/>
              </a:solidFill>
              <a:latin typeface="Arial"/>
              <a:ea typeface="Arial"/>
              <a:cs typeface="Arial"/>
              <a:sym typeface="Arial"/>
            </a:endParaRPr>
          </a:p>
          <a:p>
            <a:pPr indent="-98499" lvl="1" marL="360000" marR="0" rtl="0" algn="l">
              <a:lnSpc>
                <a:spcPct val="90000"/>
              </a:lnSpc>
              <a:spcBef>
                <a:spcPts val="600"/>
              </a:spcBef>
              <a:spcAft>
                <a:spcPts val="0"/>
              </a:spcAft>
              <a:buClr>
                <a:schemeClr val="dk1"/>
              </a:buClr>
              <a:buSzPts val="1000"/>
              <a:buFont typeface="Arial"/>
              <a:buNone/>
            </a:pPr>
            <a:r>
              <a:t/>
            </a:r>
            <a:endParaRPr b="0" i="0" sz="1000" u="none" cap="none" strike="noStrike">
              <a:solidFill>
                <a:srgbClr val="FF0000"/>
              </a:solidFill>
              <a:latin typeface="Arial"/>
              <a:ea typeface="Arial"/>
              <a:cs typeface="Arial"/>
              <a:sym typeface="Arial"/>
            </a:endParaRPr>
          </a:p>
        </p:txBody>
      </p:sp>
      <p:sp>
        <p:nvSpPr>
          <p:cNvPr id="209" name="Google Shape;209;p14"/>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TYPES OF INVESTOR COLLATERAL </a:t>
            </a:r>
            <a:endParaRPr/>
          </a:p>
        </p:txBody>
      </p:sp>
      <p:sp>
        <p:nvSpPr>
          <p:cNvPr id="210" name="Google Shape;210;p14"/>
          <p:cNvSpPr txBox="1"/>
          <p:nvPr>
            <p:ph idx="1" type="body"/>
          </p:nvPr>
        </p:nvSpPr>
        <p:spPr>
          <a:xfrm>
            <a:off x="452437" y="873126"/>
            <a:ext cx="8717797" cy="395288"/>
          </a:xfrm>
          <a:prstGeom prst="rect">
            <a:avLst/>
          </a:prstGeom>
          <a:noFill/>
          <a:ln>
            <a:noFill/>
          </a:ln>
        </p:spPr>
        <p:txBody>
          <a:bodyPr anchorCtr="0" anchor="t" bIns="45700" lIns="0" spcFirstLastPara="1" rIns="91425" wrap="square" tIns="0">
            <a:noAutofit/>
          </a:bodyPr>
          <a:lstStyle/>
          <a:p>
            <a:pPr indent="0" lvl="0" marL="15875" rtl="0" algn="l">
              <a:lnSpc>
                <a:spcPct val="90000"/>
              </a:lnSpc>
              <a:spcBef>
                <a:spcPts val="0"/>
              </a:spcBef>
              <a:spcAft>
                <a:spcPts val="0"/>
              </a:spcAft>
              <a:buClr>
                <a:schemeClr val="accent1"/>
              </a:buClr>
              <a:buSzPts val="1200"/>
              <a:buNone/>
            </a:pPr>
            <a:r>
              <a:rPr lang="en-NZ"/>
              <a:t>The focus of this template is the pitch deck, which is a 15 – 20 slide confidential document designed to be sent to qualified potential investors. This can be a 'One-to-Many' or a 'One-to-One' format.</a:t>
            </a:r>
            <a:endParaRPr/>
          </a:p>
        </p:txBody>
      </p:sp>
      <p:sp>
        <p:nvSpPr>
          <p:cNvPr id="211" name="Google Shape;211;p14"/>
          <p:cNvSpPr txBox="1"/>
          <p:nvPr>
            <p:ph idx="2" type="body"/>
          </p:nvPr>
        </p:nvSpPr>
        <p:spPr>
          <a:xfrm>
            <a:off x="452438" y="1449388"/>
            <a:ext cx="9001124" cy="4679950"/>
          </a:xfrm>
          <a:prstGeom prst="rect">
            <a:avLst/>
          </a:prstGeom>
          <a:noFill/>
          <a:ln>
            <a:noFill/>
          </a:ln>
        </p:spPr>
        <p:txBody>
          <a:bodyPr anchorCtr="0" anchor="t" bIns="45700" lIns="0" spcFirstLastPara="1" rIns="91425" wrap="square" tIns="0">
            <a:noAutofit/>
          </a:bodyPr>
          <a:lstStyle/>
          <a:p>
            <a:pPr indent="0" lvl="1" marL="198000" rtl="0" algn="l">
              <a:lnSpc>
                <a:spcPct val="90000"/>
              </a:lnSpc>
              <a:spcBef>
                <a:spcPts val="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p>
          <a:p>
            <a:pPr indent="-98499" lvl="1" marL="360000" rtl="0" algn="l">
              <a:lnSpc>
                <a:spcPct val="90000"/>
              </a:lnSpc>
              <a:spcBef>
                <a:spcPts val="600"/>
              </a:spcBef>
              <a:spcAft>
                <a:spcPts val="0"/>
              </a:spcAft>
              <a:buClr>
                <a:schemeClr val="dk1"/>
              </a:buClr>
              <a:buSzPts val="1000"/>
              <a:buNone/>
            </a:pPr>
            <a:r>
              <a:t/>
            </a:r>
            <a:endParaRPr sz="1000">
              <a:solidFill>
                <a:srgbClr val="FF0000"/>
              </a:solidFill>
            </a:endParaRPr>
          </a:p>
          <a:p>
            <a:pPr indent="-98499" lvl="1" marL="360000" rtl="0" algn="l">
              <a:lnSpc>
                <a:spcPct val="90000"/>
              </a:lnSpc>
              <a:spcBef>
                <a:spcPts val="600"/>
              </a:spcBef>
              <a:spcAft>
                <a:spcPts val="0"/>
              </a:spcAft>
              <a:buClr>
                <a:schemeClr val="dk1"/>
              </a:buClr>
              <a:buSzPts val="1000"/>
              <a:buNone/>
            </a:pPr>
            <a:r>
              <a:t/>
            </a:r>
            <a:endParaRPr sz="1000">
              <a:solidFill>
                <a:srgbClr val="FF0000"/>
              </a:solidFill>
            </a:endParaRPr>
          </a:p>
        </p:txBody>
      </p:sp>
      <p:sp>
        <p:nvSpPr>
          <p:cNvPr id="212" name="Google Shape;212;p14"/>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13" name="Google Shape;213;p14"/>
          <p:cNvSpPr txBox="1"/>
          <p:nvPr>
            <p:ph idx="11" type="ftr"/>
          </p:nvPr>
        </p:nvSpPr>
        <p:spPr>
          <a:xfrm>
            <a:off x="452437" y="6309701"/>
            <a:ext cx="4471255"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Notes: Throughout the guidance notes we have provided example slides for reference. These should be tailored to suit your company. Visuals should be increased and text decreased for One-to-Many presentations. For a One-to-One there needs to be enough detail that the document can stand alone.</a:t>
            </a:r>
            <a:endParaRPr/>
          </a:p>
          <a:p>
            <a:pPr indent="0" lvl="0" marL="0" rtl="0" algn="l">
              <a:spcBef>
                <a:spcPts val="0"/>
              </a:spcBef>
              <a:spcAft>
                <a:spcPts val="0"/>
              </a:spcAft>
              <a:buNone/>
            </a:pPr>
            <a:r>
              <a:t/>
            </a:r>
            <a:endParaRPr/>
          </a:p>
        </p:txBody>
      </p:sp>
      <p:sp>
        <p:nvSpPr>
          <p:cNvPr id="214" name="Google Shape;214;p14"/>
          <p:cNvSpPr/>
          <p:nvPr/>
        </p:nvSpPr>
        <p:spPr>
          <a:xfrm>
            <a:off x="5135717" y="2101472"/>
            <a:ext cx="2144759" cy="6667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‘One-To-One’ Pitch Deck</a:t>
            </a:r>
            <a:endParaRPr/>
          </a:p>
        </p:txBody>
      </p:sp>
      <p:sp>
        <p:nvSpPr>
          <p:cNvPr id="215" name="Google Shape;215;p14"/>
          <p:cNvSpPr/>
          <p:nvPr/>
        </p:nvSpPr>
        <p:spPr>
          <a:xfrm>
            <a:off x="2778933" y="2101472"/>
            <a:ext cx="2144759" cy="6667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‘One-to-Many’ Pitch Deck</a:t>
            </a:r>
            <a:endParaRPr/>
          </a:p>
        </p:txBody>
      </p:sp>
      <p:sp>
        <p:nvSpPr>
          <p:cNvPr id="216" name="Google Shape;216;p14"/>
          <p:cNvSpPr/>
          <p:nvPr/>
        </p:nvSpPr>
        <p:spPr>
          <a:xfrm>
            <a:off x="452435" y="2101472"/>
            <a:ext cx="2144759" cy="6667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Information Flyer</a:t>
            </a:r>
            <a:endParaRPr/>
          </a:p>
        </p:txBody>
      </p:sp>
      <p:cxnSp>
        <p:nvCxnSpPr>
          <p:cNvPr id="217" name="Google Shape;217;p14"/>
          <p:cNvCxnSpPr/>
          <p:nvPr/>
        </p:nvCxnSpPr>
        <p:spPr>
          <a:xfrm>
            <a:off x="452437" y="1802920"/>
            <a:ext cx="9001125" cy="0"/>
          </a:xfrm>
          <a:prstGeom prst="straightConnector1">
            <a:avLst/>
          </a:prstGeom>
          <a:noFill/>
          <a:ln cap="flat" cmpd="sng" w="9525">
            <a:solidFill>
              <a:schemeClr val="dk1"/>
            </a:solidFill>
            <a:prstDash val="solid"/>
            <a:miter lim="800000"/>
            <a:headEnd len="med" w="med" type="triangle"/>
            <a:tailEnd len="med" w="med" type="triangle"/>
          </a:ln>
        </p:spPr>
      </p:cxnSp>
      <p:sp>
        <p:nvSpPr>
          <p:cNvPr id="218" name="Google Shape;218;p14"/>
          <p:cNvSpPr txBox="1"/>
          <p:nvPr/>
        </p:nvSpPr>
        <p:spPr>
          <a:xfrm>
            <a:off x="452435" y="2956284"/>
            <a:ext cx="2144759" cy="3030488"/>
          </a:xfrm>
          <a:prstGeom prst="rect">
            <a:avLst/>
          </a:prstGeom>
          <a:noFill/>
          <a:ln>
            <a:noFill/>
          </a:ln>
        </p:spPr>
        <p:txBody>
          <a:bodyPr anchorCtr="0" anchor="t" bIns="45700" lIns="0" spcFirstLastPara="1" rIns="91425" wrap="square" tIns="0">
            <a:noAutofit/>
          </a:bodyPr>
          <a:lstStyle/>
          <a:p>
            <a:pPr indent="-171450" lvl="0" marL="187938" marR="0" rtl="0" algn="l">
              <a:lnSpc>
                <a:spcPct val="90000"/>
              </a:lnSpc>
              <a:spcBef>
                <a:spcPts val="0"/>
              </a:spcBef>
              <a:spcAft>
                <a:spcPts val="0"/>
              </a:spcAft>
              <a:buClr>
                <a:schemeClr val="dk1"/>
              </a:buClr>
              <a:buSzPts val="1000"/>
              <a:buFont typeface="Arial"/>
              <a:buChar char="•"/>
            </a:pPr>
            <a:r>
              <a:rPr b="0" lang="en-NZ" sz="1000">
                <a:solidFill>
                  <a:schemeClr val="dk1"/>
                </a:solidFill>
                <a:latin typeface="Arial"/>
                <a:ea typeface="Arial"/>
                <a:cs typeface="Arial"/>
                <a:sym typeface="Arial"/>
              </a:rPr>
              <a:t>A non-confidential ‘teaser’ document which provides an overview of the business and the capital raising process</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a:p>
            <a:pPr indent="-171450" lvl="0" marL="187938"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The Flyer is sent to potential investors to invite them to participate in the process</a:t>
            </a:r>
            <a:endParaRPr/>
          </a:p>
          <a:p>
            <a:pPr indent="-107950" lvl="0" marL="187938"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0" lvl="0" marL="16488"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07950" lvl="0" marL="187938"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07950" lvl="0" marL="187938" marR="0" rtl="0" algn="l">
              <a:lnSpc>
                <a:spcPct val="90000"/>
              </a:lnSpc>
              <a:spcBef>
                <a:spcPts val="600"/>
              </a:spcBef>
              <a:spcAft>
                <a:spcPts val="0"/>
              </a:spcAft>
              <a:buClr>
                <a:schemeClr val="dk1"/>
              </a:buClr>
              <a:buSzPts val="1000"/>
              <a:buFont typeface="Arial"/>
              <a:buNone/>
            </a:pPr>
            <a:r>
              <a:t/>
            </a:r>
            <a:endParaRPr b="0" sz="1000">
              <a:solidFill>
                <a:srgbClr val="FF0000"/>
              </a:solidFill>
              <a:latin typeface="Arial"/>
              <a:ea typeface="Arial"/>
              <a:cs typeface="Arial"/>
              <a:sym typeface="Arial"/>
            </a:endParaRPr>
          </a:p>
        </p:txBody>
      </p:sp>
      <p:sp>
        <p:nvSpPr>
          <p:cNvPr id="219" name="Google Shape;219;p14"/>
          <p:cNvSpPr txBox="1"/>
          <p:nvPr/>
        </p:nvSpPr>
        <p:spPr>
          <a:xfrm>
            <a:off x="2778933" y="2956284"/>
            <a:ext cx="2144759" cy="3030488"/>
          </a:xfrm>
          <a:prstGeom prst="rect">
            <a:avLst/>
          </a:prstGeom>
          <a:noFill/>
          <a:ln>
            <a:noFill/>
          </a:ln>
        </p:spPr>
        <p:txBody>
          <a:bodyPr anchorCtr="0" anchor="t" bIns="45700" lIns="0" spcFirstLastPara="1" rIns="91425" wrap="square" tIns="0">
            <a:noAutofit/>
          </a:bodyPr>
          <a:lstStyle/>
          <a:p>
            <a:pPr indent="-171450" lvl="0" marL="187938" marR="0" rtl="0" algn="l">
              <a:lnSpc>
                <a:spcPct val="90000"/>
              </a:lnSpc>
              <a:spcBef>
                <a:spcPts val="0"/>
              </a:spcBef>
              <a:spcAft>
                <a:spcPts val="0"/>
              </a:spcAft>
              <a:buClr>
                <a:schemeClr val="dk1"/>
              </a:buClr>
              <a:buSzPts val="1000"/>
              <a:buFont typeface="Arial"/>
              <a:buChar char="•"/>
            </a:pPr>
            <a:r>
              <a:rPr b="0" lang="en-NZ" sz="1000">
                <a:solidFill>
                  <a:schemeClr val="dk1"/>
                </a:solidFill>
                <a:latin typeface="Arial"/>
                <a:ea typeface="Arial"/>
                <a:cs typeface="Arial"/>
                <a:sym typeface="Arial"/>
              </a:rPr>
              <a:t>A confidential document (typically 10 – 15 slides in length) which provides information about the business</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a:p>
            <a:pPr indent="-171450" lvl="0" marL="187938"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Designed to be presented by your management to a crowd (e.g. NZTE showcase, angel events, accelerator/incubator, demo days) </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a:p>
            <a:pPr indent="-171450" lvl="0" marL="187938"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Qualified potential investors are selected to attend NZTE showcases or management presentations </a:t>
            </a:r>
            <a:endParaRPr/>
          </a:p>
          <a:p>
            <a:pPr indent="-107950" lvl="0" marL="187938"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71450" lvl="0" marL="187938"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This document is a simplified, more visual version of the ‘One-to-One’ pitch deck</a:t>
            </a:r>
            <a:endParaRPr/>
          </a:p>
        </p:txBody>
      </p:sp>
      <p:sp>
        <p:nvSpPr>
          <p:cNvPr id="220" name="Google Shape;220;p14"/>
          <p:cNvSpPr txBox="1"/>
          <p:nvPr/>
        </p:nvSpPr>
        <p:spPr>
          <a:xfrm>
            <a:off x="5135717" y="2956284"/>
            <a:ext cx="2144759" cy="3030488"/>
          </a:xfrm>
          <a:prstGeom prst="rect">
            <a:avLst/>
          </a:prstGeom>
          <a:noFill/>
          <a:ln>
            <a:noFill/>
          </a:ln>
        </p:spPr>
        <p:txBody>
          <a:bodyPr anchorCtr="0" anchor="t" bIns="45700" lIns="0" spcFirstLastPara="1" rIns="91425" wrap="square" tIns="0">
            <a:noAutofit/>
          </a:bodyPr>
          <a:lstStyle/>
          <a:p>
            <a:pPr indent="-171450" lvl="0" marL="187325" marR="0" rtl="0" algn="l">
              <a:lnSpc>
                <a:spcPct val="90000"/>
              </a:lnSpc>
              <a:spcBef>
                <a:spcPts val="0"/>
              </a:spcBef>
              <a:spcAft>
                <a:spcPts val="0"/>
              </a:spcAft>
              <a:buClr>
                <a:schemeClr val="dk1"/>
              </a:buClr>
              <a:buSzPts val="1000"/>
              <a:buFont typeface="Arial"/>
              <a:buChar char="•"/>
            </a:pPr>
            <a:r>
              <a:rPr b="0" lang="en-NZ" sz="1000">
                <a:solidFill>
                  <a:schemeClr val="dk1"/>
                </a:solidFill>
                <a:latin typeface="Arial"/>
                <a:ea typeface="Arial"/>
                <a:cs typeface="Arial"/>
                <a:sym typeface="Arial"/>
              </a:rPr>
              <a:t>A confidential document (typically 15 – 20 pages or slides in length) which provides information about the business</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a:p>
            <a:pPr indent="-171450" lvl="0" marL="187325"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Designed to be a stand-alone document that is sent to qualified potential investors to be read </a:t>
            </a:r>
            <a:endParaRPr/>
          </a:p>
          <a:p>
            <a:pPr indent="-107950" lvl="0" marL="187325"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71450" lvl="0" marL="187325"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A more detailed version of the 'One-to Many' Pitch deck' (which is highly visual as it is spoken to)</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p:txBody>
      </p:sp>
      <p:sp>
        <p:nvSpPr>
          <p:cNvPr id="221" name="Google Shape;221;p14"/>
          <p:cNvSpPr/>
          <p:nvPr/>
        </p:nvSpPr>
        <p:spPr>
          <a:xfrm>
            <a:off x="2686050" y="1996976"/>
            <a:ext cx="4714875" cy="4312724"/>
          </a:xfrm>
          <a:prstGeom prst="rect">
            <a:avLst/>
          </a:prstGeom>
          <a:noFill/>
          <a:ln cap="flat" cmpd="sng" w="1905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00">
              <a:solidFill>
                <a:schemeClr val="lt1"/>
              </a:solidFill>
              <a:latin typeface="Arial"/>
              <a:ea typeface="Arial"/>
              <a:cs typeface="Arial"/>
              <a:sym typeface="Arial"/>
            </a:endParaRPr>
          </a:p>
        </p:txBody>
      </p:sp>
      <p:sp>
        <p:nvSpPr>
          <p:cNvPr id="222" name="Google Shape;222;p14"/>
          <p:cNvSpPr/>
          <p:nvPr/>
        </p:nvSpPr>
        <p:spPr>
          <a:xfrm>
            <a:off x="7477357" y="2101472"/>
            <a:ext cx="2144759" cy="6667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Information Memorandum (IM)</a:t>
            </a:r>
            <a:endParaRPr/>
          </a:p>
        </p:txBody>
      </p:sp>
      <p:sp>
        <p:nvSpPr>
          <p:cNvPr id="223" name="Google Shape;223;p14"/>
          <p:cNvSpPr txBox="1"/>
          <p:nvPr/>
        </p:nvSpPr>
        <p:spPr>
          <a:xfrm>
            <a:off x="7477357" y="2956283"/>
            <a:ext cx="2144759" cy="3246735"/>
          </a:xfrm>
          <a:prstGeom prst="rect">
            <a:avLst/>
          </a:prstGeom>
          <a:noFill/>
          <a:ln>
            <a:noFill/>
          </a:ln>
        </p:spPr>
        <p:txBody>
          <a:bodyPr anchorCtr="0" anchor="t" bIns="45700" lIns="0" spcFirstLastPara="1" rIns="91425" wrap="square" tIns="0">
            <a:noAutofit/>
          </a:bodyPr>
          <a:lstStyle/>
          <a:p>
            <a:pPr indent="-171450" lvl="0" marL="187325" marR="0" rtl="0" algn="l">
              <a:lnSpc>
                <a:spcPct val="90000"/>
              </a:lnSpc>
              <a:spcBef>
                <a:spcPts val="0"/>
              </a:spcBef>
              <a:spcAft>
                <a:spcPts val="0"/>
              </a:spcAft>
              <a:buClr>
                <a:schemeClr val="dk1"/>
              </a:buClr>
              <a:buSzPts val="1000"/>
              <a:buFont typeface="Arial"/>
              <a:buChar char="•"/>
            </a:pPr>
            <a:r>
              <a:rPr b="0" lang="en-NZ" sz="1000">
                <a:solidFill>
                  <a:schemeClr val="dk1"/>
                </a:solidFill>
                <a:latin typeface="Arial"/>
                <a:ea typeface="Arial"/>
                <a:cs typeface="Arial"/>
                <a:sym typeface="Arial"/>
              </a:rPr>
              <a:t>A confidential document (typically 20+ pages or slides in length) which provides information about the business</a:t>
            </a:r>
            <a:br>
              <a:rPr b="0" lang="en-NZ" sz="1000">
                <a:solidFill>
                  <a:schemeClr val="dk1"/>
                </a:solidFill>
                <a:latin typeface="Arial"/>
                <a:ea typeface="Arial"/>
                <a:cs typeface="Arial"/>
                <a:sym typeface="Arial"/>
              </a:rPr>
            </a:br>
            <a:endParaRPr b="0" sz="1000">
              <a:solidFill>
                <a:schemeClr val="dk1"/>
              </a:solidFill>
              <a:latin typeface="Arial"/>
              <a:ea typeface="Arial"/>
              <a:cs typeface="Arial"/>
              <a:sym typeface="Arial"/>
            </a:endParaRPr>
          </a:p>
          <a:p>
            <a:pPr indent="-171450" lvl="0" marL="187325"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Designed to be a stand-alone document that is sent to qualified potential investors to be read</a:t>
            </a:r>
            <a:endParaRPr/>
          </a:p>
          <a:p>
            <a:pPr indent="-107950" lvl="0" marL="187325"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71450" lvl="0" marL="187325"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This document is the most content heavy and provides a high level of insight into the business</a:t>
            </a:r>
            <a:endParaRPr/>
          </a:p>
          <a:p>
            <a:pPr indent="-107950" lvl="0" marL="187325" marR="0" rtl="0" algn="l">
              <a:lnSpc>
                <a:spcPct val="90000"/>
              </a:lnSpc>
              <a:spcBef>
                <a:spcPts val="60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p>
            <a:pPr indent="-171450" lvl="0" marL="187325" marR="0" rtl="0" algn="l">
              <a:lnSpc>
                <a:spcPct val="90000"/>
              </a:lnSpc>
              <a:spcBef>
                <a:spcPts val="600"/>
              </a:spcBef>
              <a:spcAft>
                <a:spcPts val="0"/>
              </a:spcAft>
              <a:buClr>
                <a:schemeClr val="dk1"/>
              </a:buClr>
              <a:buSzPts val="1000"/>
              <a:buFont typeface="Arial"/>
              <a:buChar char="•"/>
            </a:pPr>
            <a:r>
              <a:rPr b="0" lang="en-NZ" sz="1000">
                <a:solidFill>
                  <a:schemeClr val="dk1"/>
                </a:solidFill>
                <a:latin typeface="Arial"/>
                <a:ea typeface="Arial"/>
                <a:cs typeface="Arial"/>
                <a:sym typeface="Arial"/>
              </a:rPr>
              <a:t>At NZTE the majority of companies and investors we work with prefer to use Pitch Decks as opposed to IM’s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RECOMMENDED PITCH DECK STRUCTURE </a:t>
            </a:r>
            <a:endParaRPr/>
          </a:p>
        </p:txBody>
      </p:sp>
      <p:sp>
        <p:nvSpPr>
          <p:cNvPr id="229" name="Google Shape;229;p15"/>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NZTE’s recommended pitch deck structure is consistent with the observed structure from Harvard Business School’s study of 200 US companies’ Series Seed / A rounds and Sequoia’s recommended order</a:t>
            </a:r>
            <a:endParaRPr>
              <a:solidFill>
                <a:srgbClr val="FF0000"/>
              </a:solidFill>
            </a:endParaRPr>
          </a:p>
        </p:txBody>
      </p:sp>
      <p:sp>
        <p:nvSpPr>
          <p:cNvPr id="230" name="Google Shape;230;p15"/>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31" name="Google Shape;231;p15"/>
          <p:cNvSpPr txBox="1"/>
          <p:nvPr>
            <p:ph idx="11" type="ftr"/>
          </p:nvPr>
        </p:nvSpPr>
        <p:spPr>
          <a:xfrm>
            <a:off x="452437" y="6309701"/>
            <a:ext cx="4752609"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Harvard Business School, DocSend</a:t>
            </a:r>
            <a:endParaRPr/>
          </a:p>
          <a:p>
            <a:pPr indent="0" lvl="0" marL="0" rtl="0" algn="l">
              <a:spcBef>
                <a:spcPts val="0"/>
              </a:spcBef>
              <a:spcAft>
                <a:spcPts val="0"/>
              </a:spcAft>
              <a:buNone/>
            </a:pPr>
            <a:r>
              <a:rPr lang="en-NZ"/>
              <a:t>NZTE recommended slides also includes three optional slides: investment highlights slide, demo / video slide and a milestones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aseline="30000"/>
          </a:p>
        </p:txBody>
      </p:sp>
      <p:sp>
        <p:nvSpPr>
          <p:cNvPr id="232" name="Google Shape;232;p15"/>
          <p:cNvSpPr/>
          <p:nvPr/>
        </p:nvSpPr>
        <p:spPr>
          <a:xfrm>
            <a:off x="451568" y="1931654"/>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Front cover (business idea / vision)</a:t>
            </a:r>
            <a:endParaRPr/>
          </a:p>
        </p:txBody>
      </p:sp>
      <p:sp>
        <p:nvSpPr>
          <p:cNvPr id="233" name="Google Shape;233;p15"/>
          <p:cNvSpPr/>
          <p:nvPr/>
        </p:nvSpPr>
        <p:spPr>
          <a:xfrm>
            <a:off x="451275" y="1464852"/>
            <a:ext cx="2338388" cy="233222"/>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NZ" sz="1000">
                <a:solidFill>
                  <a:schemeClr val="dk1"/>
                </a:solidFill>
                <a:latin typeface="Arial"/>
                <a:ea typeface="Arial"/>
                <a:cs typeface="Arial"/>
                <a:sym typeface="Arial"/>
              </a:rPr>
              <a:t>NZTE / Pitch Deck Coach’s recommended order:</a:t>
            </a:r>
            <a:endParaRPr/>
          </a:p>
        </p:txBody>
      </p:sp>
      <p:sp>
        <p:nvSpPr>
          <p:cNvPr id="234" name="Google Shape;234;p15"/>
          <p:cNvSpPr/>
          <p:nvPr/>
        </p:nvSpPr>
        <p:spPr>
          <a:xfrm>
            <a:off x="451275" y="5245996"/>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Team</a:t>
            </a:r>
            <a:endParaRPr/>
          </a:p>
        </p:txBody>
      </p:sp>
      <p:sp>
        <p:nvSpPr>
          <p:cNvPr id="235" name="Google Shape;235;p15"/>
          <p:cNvSpPr/>
          <p:nvPr/>
        </p:nvSpPr>
        <p:spPr>
          <a:xfrm>
            <a:off x="451275" y="3921148"/>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Business model</a:t>
            </a:r>
            <a:endParaRPr/>
          </a:p>
        </p:txBody>
      </p:sp>
      <p:sp>
        <p:nvSpPr>
          <p:cNvPr id="236" name="Google Shape;236;p15"/>
          <p:cNvSpPr/>
          <p:nvPr/>
        </p:nvSpPr>
        <p:spPr>
          <a:xfrm>
            <a:off x="451275" y="3258724"/>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Market opportunity</a:t>
            </a:r>
            <a:endParaRPr/>
          </a:p>
        </p:txBody>
      </p:sp>
      <p:sp>
        <p:nvSpPr>
          <p:cNvPr id="237" name="Google Shape;237;p15"/>
          <p:cNvSpPr/>
          <p:nvPr/>
        </p:nvSpPr>
        <p:spPr>
          <a:xfrm>
            <a:off x="451275" y="3589936"/>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Competition </a:t>
            </a:r>
            <a:endParaRPr/>
          </a:p>
        </p:txBody>
      </p:sp>
      <p:sp>
        <p:nvSpPr>
          <p:cNvPr id="238" name="Google Shape;238;p15"/>
          <p:cNvSpPr/>
          <p:nvPr/>
        </p:nvSpPr>
        <p:spPr>
          <a:xfrm>
            <a:off x="451710" y="4252360"/>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Channels / Go to Market / Customers / Case study (you chose)</a:t>
            </a:r>
            <a:endParaRPr/>
          </a:p>
        </p:txBody>
      </p:sp>
      <p:sp>
        <p:nvSpPr>
          <p:cNvPr id="239" name="Google Shape;239;p15"/>
          <p:cNvSpPr/>
          <p:nvPr/>
        </p:nvSpPr>
        <p:spPr>
          <a:xfrm>
            <a:off x="451275" y="4583572"/>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Growth strategy / Roadmap</a:t>
            </a:r>
            <a:endParaRPr/>
          </a:p>
        </p:txBody>
      </p:sp>
      <p:sp>
        <p:nvSpPr>
          <p:cNvPr id="240" name="Google Shape;240;p15"/>
          <p:cNvSpPr/>
          <p:nvPr/>
        </p:nvSpPr>
        <p:spPr>
          <a:xfrm>
            <a:off x="451275" y="4914784"/>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Traction / Financials</a:t>
            </a:r>
            <a:endParaRPr/>
          </a:p>
        </p:txBody>
      </p:sp>
      <p:sp>
        <p:nvSpPr>
          <p:cNvPr id="241" name="Google Shape;241;p15"/>
          <p:cNvSpPr/>
          <p:nvPr/>
        </p:nvSpPr>
        <p:spPr>
          <a:xfrm>
            <a:off x="451275" y="5577203"/>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Capital raising</a:t>
            </a:r>
            <a:endParaRPr/>
          </a:p>
        </p:txBody>
      </p:sp>
      <p:sp>
        <p:nvSpPr>
          <p:cNvPr id="242" name="Google Shape;242;p15"/>
          <p:cNvSpPr/>
          <p:nvPr/>
        </p:nvSpPr>
        <p:spPr>
          <a:xfrm>
            <a:off x="451275" y="2264952"/>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Problem</a:t>
            </a:r>
            <a:endParaRPr/>
          </a:p>
        </p:txBody>
      </p:sp>
      <p:sp>
        <p:nvSpPr>
          <p:cNvPr id="243" name="Google Shape;243;p15"/>
          <p:cNvSpPr/>
          <p:nvPr/>
        </p:nvSpPr>
        <p:spPr>
          <a:xfrm>
            <a:off x="451275" y="2596300"/>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Solution</a:t>
            </a:r>
            <a:endParaRPr/>
          </a:p>
        </p:txBody>
      </p:sp>
      <p:sp>
        <p:nvSpPr>
          <p:cNvPr id="244" name="Google Shape;244;p15"/>
          <p:cNvSpPr/>
          <p:nvPr/>
        </p:nvSpPr>
        <p:spPr>
          <a:xfrm>
            <a:off x="451275" y="2927512"/>
            <a:ext cx="2520000" cy="2845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Product</a:t>
            </a:r>
            <a:endParaRPr/>
          </a:p>
        </p:txBody>
      </p:sp>
      <p:sp>
        <p:nvSpPr>
          <p:cNvPr id="245" name="Google Shape;245;p15"/>
          <p:cNvSpPr txBox="1"/>
          <p:nvPr/>
        </p:nvSpPr>
        <p:spPr>
          <a:xfrm>
            <a:off x="452438" y="1471423"/>
            <a:ext cx="9001124" cy="4679950"/>
          </a:xfrm>
          <a:prstGeom prst="rect">
            <a:avLst/>
          </a:prstGeom>
          <a:noFill/>
          <a:ln>
            <a:noFill/>
          </a:ln>
        </p:spPr>
        <p:txBody>
          <a:bodyPr anchorCtr="0" anchor="t" bIns="45700" lIns="0" spcFirstLastPara="1" rIns="91425" wrap="square" tIns="0">
            <a:noAutofit/>
          </a:bodyPr>
          <a:lstStyle/>
          <a:p>
            <a:pPr indent="0" lvl="0" marL="16488"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p:txBody>
      </p:sp>
      <p:sp>
        <p:nvSpPr>
          <p:cNvPr id="246" name="Google Shape;246;p15"/>
          <p:cNvSpPr/>
          <p:nvPr/>
        </p:nvSpPr>
        <p:spPr>
          <a:xfrm>
            <a:off x="3696485" y="4551109"/>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Competition</a:t>
            </a:r>
            <a:endParaRPr/>
          </a:p>
        </p:txBody>
      </p:sp>
      <p:sp>
        <p:nvSpPr>
          <p:cNvPr id="247" name="Google Shape;247;p15"/>
          <p:cNvSpPr/>
          <p:nvPr/>
        </p:nvSpPr>
        <p:spPr>
          <a:xfrm>
            <a:off x="3696485" y="4878402"/>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Financials</a:t>
            </a:r>
            <a:endParaRPr/>
          </a:p>
        </p:txBody>
      </p:sp>
      <p:sp>
        <p:nvSpPr>
          <p:cNvPr id="248" name="Google Shape;248;p15"/>
          <p:cNvSpPr/>
          <p:nvPr/>
        </p:nvSpPr>
        <p:spPr>
          <a:xfrm>
            <a:off x="3690880" y="1932765"/>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Front cover</a:t>
            </a:r>
            <a:endParaRPr/>
          </a:p>
        </p:txBody>
      </p:sp>
      <p:sp>
        <p:nvSpPr>
          <p:cNvPr id="249" name="Google Shape;249;p15"/>
          <p:cNvSpPr/>
          <p:nvPr/>
        </p:nvSpPr>
        <p:spPr>
          <a:xfrm>
            <a:off x="3696485" y="3241937"/>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Market opportunity</a:t>
            </a:r>
            <a:endParaRPr/>
          </a:p>
        </p:txBody>
      </p:sp>
      <p:sp>
        <p:nvSpPr>
          <p:cNvPr id="250" name="Google Shape;250;p15"/>
          <p:cNvSpPr/>
          <p:nvPr/>
        </p:nvSpPr>
        <p:spPr>
          <a:xfrm>
            <a:off x="3696485" y="3569230"/>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Product</a:t>
            </a:r>
            <a:endParaRPr/>
          </a:p>
        </p:txBody>
      </p:sp>
      <p:sp>
        <p:nvSpPr>
          <p:cNvPr id="251" name="Google Shape;251;p15"/>
          <p:cNvSpPr/>
          <p:nvPr/>
        </p:nvSpPr>
        <p:spPr>
          <a:xfrm>
            <a:off x="3696485" y="3896523"/>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Team</a:t>
            </a:r>
            <a:endParaRPr/>
          </a:p>
        </p:txBody>
      </p:sp>
      <p:sp>
        <p:nvSpPr>
          <p:cNvPr id="252" name="Google Shape;252;p15"/>
          <p:cNvSpPr/>
          <p:nvPr/>
        </p:nvSpPr>
        <p:spPr>
          <a:xfrm>
            <a:off x="3696485" y="4223816"/>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Business model</a:t>
            </a:r>
            <a:endParaRPr/>
          </a:p>
        </p:txBody>
      </p:sp>
      <p:sp>
        <p:nvSpPr>
          <p:cNvPr id="253" name="Google Shape;253;p15"/>
          <p:cNvSpPr/>
          <p:nvPr/>
        </p:nvSpPr>
        <p:spPr>
          <a:xfrm>
            <a:off x="3696485" y="2260058"/>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Problem</a:t>
            </a:r>
            <a:endParaRPr/>
          </a:p>
        </p:txBody>
      </p:sp>
      <p:sp>
        <p:nvSpPr>
          <p:cNvPr id="254" name="Google Shape;254;p15"/>
          <p:cNvSpPr/>
          <p:nvPr/>
        </p:nvSpPr>
        <p:spPr>
          <a:xfrm>
            <a:off x="3696485" y="2587351"/>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Solution</a:t>
            </a:r>
            <a:endParaRPr/>
          </a:p>
        </p:txBody>
      </p:sp>
      <p:sp>
        <p:nvSpPr>
          <p:cNvPr id="255" name="Google Shape;255;p15"/>
          <p:cNvSpPr/>
          <p:nvPr/>
        </p:nvSpPr>
        <p:spPr>
          <a:xfrm>
            <a:off x="3696485" y="2914644"/>
            <a:ext cx="2520000" cy="284518"/>
          </a:xfrm>
          <a:prstGeom prst="rect">
            <a:avLst/>
          </a:prstGeom>
          <a:solidFill>
            <a:srgbClr val="27A7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Why Now</a:t>
            </a:r>
            <a:endParaRPr/>
          </a:p>
        </p:txBody>
      </p:sp>
      <p:sp>
        <p:nvSpPr>
          <p:cNvPr id="256" name="Google Shape;256;p15"/>
          <p:cNvSpPr/>
          <p:nvPr/>
        </p:nvSpPr>
        <p:spPr>
          <a:xfrm>
            <a:off x="6930191" y="4551109"/>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Team</a:t>
            </a:r>
            <a:endParaRPr/>
          </a:p>
        </p:txBody>
      </p:sp>
      <p:sp>
        <p:nvSpPr>
          <p:cNvPr id="257" name="Google Shape;257;p15"/>
          <p:cNvSpPr/>
          <p:nvPr/>
        </p:nvSpPr>
        <p:spPr>
          <a:xfrm>
            <a:off x="6930191" y="4878402"/>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Financials</a:t>
            </a:r>
            <a:endParaRPr/>
          </a:p>
        </p:txBody>
      </p:sp>
      <p:sp>
        <p:nvSpPr>
          <p:cNvPr id="258" name="Google Shape;258;p15"/>
          <p:cNvSpPr/>
          <p:nvPr/>
        </p:nvSpPr>
        <p:spPr>
          <a:xfrm>
            <a:off x="6930191" y="1932765"/>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Front cover</a:t>
            </a:r>
            <a:endParaRPr/>
          </a:p>
        </p:txBody>
      </p:sp>
      <p:sp>
        <p:nvSpPr>
          <p:cNvPr id="259" name="Google Shape;259;p15"/>
          <p:cNvSpPr/>
          <p:nvPr/>
        </p:nvSpPr>
        <p:spPr>
          <a:xfrm>
            <a:off x="6930191" y="3241937"/>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Market opportunity</a:t>
            </a:r>
            <a:endParaRPr/>
          </a:p>
        </p:txBody>
      </p:sp>
      <p:sp>
        <p:nvSpPr>
          <p:cNvPr id="260" name="Google Shape;260;p15"/>
          <p:cNvSpPr/>
          <p:nvPr/>
        </p:nvSpPr>
        <p:spPr>
          <a:xfrm>
            <a:off x="6930191" y="3569230"/>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Competition</a:t>
            </a:r>
            <a:endParaRPr/>
          </a:p>
        </p:txBody>
      </p:sp>
      <p:sp>
        <p:nvSpPr>
          <p:cNvPr id="261" name="Google Shape;261;p15"/>
          <p:cNvSpPr/>
          <p:nvPr/>
        </p:nvSpPr>
        <p:spPr>
          <a:xfrm>
            <a:off x="6930191" y="3896523"/>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Product</a:t>
            </a:r>
            <a:endParaRPr/>
          </a:p>
        </p:txBody>
      </p:sp>
      <p:sp>
        <p:nvSpPr>
          <p:cNvPr id="262" name="Google Shape;262;p15"/>
          <p:cNvSpPr/>
          <p:nvPr/>
        </p:nvSpPr>
        <p:spPr>
          <a:xfrm>
            <a:off x="6930191" y="4223816"/>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Business model</a:t>
            </a:r>
            <a:endParaRPr/>
          </a:p>
        </p:txBody>
      </p:sp>
      <p:sp>
        <p:nvSpPr>
          <p:cNvPr id="263" name="Google Shape;263;p15"/>
          <p:cNvSpPr/>
          <p:nvPr/>
        </p:nvSpPr>
        <p:spPr>
          <a:xfrm>
            <a:off x="6930191" y="2260058"/>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Problem</a:t>
            </a:r>
            <a:endParaRPr/>
          </a:p>
        </p:txBody>
      </p:sp>
      <p:sp>
        <p:nvSpPr>
          <p:cNvPr id="264" name="Google Shape;264;p15"/>
          <p:cNvSpPr/>
          <p:nvPr/>
        </p:nvSpPr>
        <p:spPr>
          <a:xfrm>
            <a:off x="6930191" y="2587351"/>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Solution</a:t>
            </a:r>
            <a:endParaRPr/>
          </a:p>
        </p:txBody>
      </p:sp>
      <p:sp>
        <p:nvSpPr>
          <p:cNvPr id="265" name="Google Shape;265;p15"/>
          <p:cNvSpPr/>
          <p:nvPr/>
        </p:nvSpPr>
        <p:spPr>
          <a:xfrm>
            <a:off x="6930191" y="2914644"/>
            <a:ext cx="2520000" cy="28451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NZ" sz="1000">
                <a:solidFill>
                  <a:schemeClr val="lt1"/>
                </a:solidFill>
                <a:latin typeface="Arial"/>
                <a:ea typeface="Arial"/>
                <a:cs typeface="Arial"/>
                <a:sym typeface="Arial"/>
              </a:rPr>
              <a:t>Why Now</a:t>
            </a:r>
            <a:endParaRPr/>
          </a:p>
        </p:txBody>
      </p:sp>
      <p:sp>
        <p:nvSpPr>
          <p:cNvPr id="266" name="Google Shape;266;p15"/>
          <p:cNvSpPr/>
          <p:nvPr/>
        </p:nvSpPr>
        <p:spPr>
          <a:xfrm>
            <a:off x="3696485" y="1469784"/>
            <a:ext cx="2735732" cy="233222"/>
          </a:xfrm>
          <a:prstGeom prst="rect">
            <a:avLst/>
          </a:prstGeom>
          <a:solidFill>
            <a:schemeClr val="lt2"/>
          </a:solid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NZ" sz="1000">
                <a:solidFill>
                  <a:schemeClr val="dk1"/>
                </a:solidFill>
                <a:latin typeface="Arial"/>
                <a:ea typeface="Arial"/>
                <a:cs typeface="Arial"/>
                <a:sym typeface="Arial"/>
              </a:rPr>
              <a:t>Observed order from a study of 200 </a:t>
            </a:r>
            <a:br>
              <a:rPr b="1" lang="en-NZ" sz="1000">
                <a:solidFill>
                  <a:schemeClr val="dk1"/>
                </a:solidFill>
                <a:latin typeface="Arial"/>
                <a:ea typeface="Arial"/>
                <a:cs typeface="Arial"/>
                <a:sym typeface="Arial"/>
              </a:rPr>
            </a:br>
            <a:r>
              <a:rPr b="1" lang="en-NZ" sz="1000">
                <a:solidFill>
                  <a:schemeClr val="dk1"/>
                </a:solidFill>
                <a:latin typeface="Arial"/>
                <a:ea typeface="Arial"/>
                <a:cs typeface="Arial"/>
                <a:sym typeface="Arial"/>
              </a:rPr>
              <a:t>US companies’ Series Seed / A rounds:</a:t>
            </a:r>
            <a:endParaRPr/>
          </a:p>
        </p:txBody>
      </p:sp>
      <p:sp>
        <p:nvSpPr>
          <p:cNvPr id="267" name="Google Shape;267;p15"/>
          <p:cNvSpPr/>
          <p:nvPr/>
        </p:nvSpPr>
        <p:spPr>
          <a:xfrm>
            <a:off x="6930191" y="1473235"/>
            <a:ext cx="2523371" cy="233222"/>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NZ" sz="1000">
                <a:solidFill>
                  <a:schemeClr val="dk1"/>
                </a:solidFill>
                <a:latin typeface="Arial"/>
                <a:ea typeface="Arial"/>
                <a:cs typeface="Arial"/>
                <a:sym typeface="Arial"/>
              </a:rPr>
              <a:t>Sequoia’s recommended order: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16"/>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FRONT COVER </a:t>
            </a:r>
            <a:endParaRPr/>
          </a:p>
        </p:txBody>
      </p:sp>
      <p:sp>
        <p:nvSpPr>
          <p:cNvPr id="273" name="Google Shape;273;p16"/>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Announce your business idea and / or vision to investors  </a:t>
            </a:r>
            <a:endParaRPr/>
          </a:p>
        </p:txBody>
      </p:sp>
      <p:pic>
        <p:nvPicPr>
          <p:cNvPr id="274" name="Google Shape;274;p16"/>
          <p:cNvPicPr preferRelativeResize="0"/>
          <p:nvPr>
            <p:ph idx="5" type="body"/>
          </p:nvPr>
        </p:nvPicPr>
        <p:blipFill rotWithShape="1">
          <a:blip r:embed="rId3">
            <a:alphaModFix/>
          </a:blip>
          <a:srcRect b="0" l="0" r="0" t="0"/>
          <a:stretch/>
        </p:blipFill>
        <p:spPr>
          <a:xfrm>
            <a:off x="5041901" y="1448777"/>
            <a:ext cx="4411663" cy="3308747"/>
          </a:xfrm>
          <a:prstGeom prst="rect">
            <a:avLst/>
          </a:prstGeom>
          <a:noFill/>
          <a:ln>
            <a:noFill/>
          </a:ln>
          <a:effectLst>
            <a:outerShdw blurRad="50800" rotWithShape="0" algn="tr" dir="8100000" dist="38100">
              <a:srgbClr val="000000">
                <a:alpha val="40000"/>
              </a:srgbClr>
            </a:outerShdw>
          </a:effectLst>
        </p:spPr>
      </p:pic>
      <p:sp>
        <p:nvSpPr>
          <p:cNvPr id="275" name="Google Shape;275;p16"/>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76" name="Google Shape;276;p16"/>
          <p:cNvSpPr txBox="1"/>
          <p:nvPr>
            <p:ph idx="11" type="ftr"/>
          </p:nvPr>
        </p:nvSpPr>
        <p:spPr>
          <a:xfrm>
            <a:off x="452437" y="6309701"/>
            <a:ext cx="4589464"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Piktochart, various New Zealand and international companies’ pitch decks</a:t>
            </a:r>
            <a:endParaRPr/>
          </a:p>
          <a:p>
            <a:pPr indent="0" lvl="0" marL="0" rtl="0" algn="l">
              <a:spcBef>
                <a:spcPts val="0"/>
              </a:spcBef>
              <a:spcAft>
                <a:spcPts val="0"/>
              </a:spcAft>
              <a:buNone/>
            </a:pPr>
            <a:r>
              <a:rPr baseline="30000" lang="en-NZ" sz="800"/>
              <a:t>1 </a:t>
            </a:r>
            <a:r>
              <a:rPr lang="en-NZ"/>
              <a:t>The date should be updated each time it is presented / sent to an investor. Investors may be put off by old-dated Pitch Decks</a:t>
            </a:r>
            <a:endParaRPr/>
          </a:p>
        </p:txBody>
      </p:sp>
      <p:sp>
        <p:nvSpPr>
          <p:cNvPr id="277" name="Google Shape;277;p16"/>
          <p:cNvSpPr txBox="1"/>
          <p:nvPr>
            <p:ph idx="4294967295" type="body"/>
          </p:nvPr>
        </p:nvSpPr>
        <p:spPr>
          <a:xfrm>
            <a:off x="452436" y="1448778"/>
            <a:ext cx="4406901" cy="468056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Catch the investor’s attention with a compelling image and announce your business idea and / or vision in one simple declarative statement</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You want investors to understand what your company does at the beginning, and entice them to want to hear more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New Zealand and international examples of the idea / vision statement include:</a:t>
            </a:r>
            <a:endParaRPr/>
          </a:p>
          <a:p>
            <a:pPr indent="-162000" lvl="1" marL="360000" rtl="0" algn="l">
              <a:lnSpc>
                <a:spcPct val="90000"/>
              </a:lnSpc>
              <a:spcBef>
                <a:spcPts val="600"/>
              </a:spcBef>
              <a:spcAft>
                <a:spcPts val="0"/>
              </a:spcAft>
              <a:buClr>
                <a:schemeClr val="dk1"/>
              </a:buClr>
              <a:buSzPts val="1000"/>
              <a:buChar char="‒"/>
            </a:pPr>
            <a:r>
              <a:rPr lang="en-NZ" sz="1000"/>
              <a:t>“Book rooms with locals, rather than hotels” – AirBnB</a:t>
            </a:r>
            <a:endParaRPr sz="1000"/>
          </a:p>
          <a:p>
            <a:pPr indent="-162000" lvl="1" marL="360000" rtl="0" algn="l">
              <a:lnSpc>
                <a:spcPct val="90000"/>
              </a:lnSpc>
              <a:spcBef>
                <a:spcPts val="600"/>
              </a:spcBef>
              <a:spcAft>
                <a:spcPts val="0"/>
              </a:spcAft>
              <a:buClr>
                <a:schemeClr val="dk1"/>
              </a:buClr>
              <a:buSzPts val="1000"/>
              <a:buChar char="‒"/>
            </a:pPr>
            <a:r>
              <a:rPr lang="en-NZ" sz="1000"/>
              <a:t>“Helping people learn to play musical instruments, by making practise fun, and making it a habit” - Melodics</a:t>
            </a:r>
            <a:endParaRPr sz="1000"/>
          </a:p>
          <a:p>
            <a:pPr indent="-162000" lvl="1" marL="360000" rtl="0" algn="l">
              <a:lnSpc>
                <a:spcPct val="90000"/>
              </a:lnSpc>
              <a:spcBef>
                <a:spcPts val="600"/>
              </a:spcBef>
              <a:spcAft>
                <a:spcPts val="0"/>
              </a:spcAft>
              <a:buClr>
                <a:schemeClr val="dk1"/>
              </a:buClr>
              <a:buSzPts val="1000"/>
              <a:buChar char="‒"/>
            </a:pPr>
            <a:r>
              <a:rPr lang="en-NZ" sz="1000"/>
              <a:t>“Wine maturation, redefined” – Wine Grenade</a:t>
            </a:r>
            <a:endParaRPr/>
          </a:p>
          <a:p>
            <a:pPr indent="-161925" lvl="1" marL="359410" rtl="0" algn="l">
              <a:lnSpc>
                <a:spcPct val="90000"/>
              </a:lnSpc>
              <a:spcBef>
                <a:spcPts val="600"/>
              </a:spcBef>
              <a:spcAft>
                <a:spcPts val="0"/>
              </a:spcAft>
              <a:buClr>
                <a:schemeClr val="dk1"/>
              </a:buClr>
              <a:buSzPts val="1000"/>
              <a:buChar char="‒"/>
            </a:pPr>
            <a:r>
              <a:rPr lang="en-NZ" sz="1000"/>
              <a:t>“Mint is a quick and easy way to track your spending online” - Mint Innovation</a:t>
            </a:r>
            <a:endParaRPr/>
          </a:p>
          <a:p>
            <a:pPr indent="-98499" lvl="1" marL="360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Other features we suggest including are: </a:t>
            </a:r>
            <a:endParaRPr/>
          </a:p>
          <a:p>
            <a:pPr indent="-162000" lvl="1" marL="360000" rtl="0" algn="l">
              <a:lnSpc>
                <a:spcPct val="90000"/>
              </a:lnSpc>
              <a:spcBef>
                <a:spcPts val="600"/>
              </a:spcBef>
              <a:spcAft>
                <a:spcPts val="0"/>
              </a:spcAft>
              <a:buClr>
                <a:schemeClr val="dk1"/>
              </a:buClr>
              <a:buSzPts val="1000"/>
              <a:buChar char="‒"/>
            </a:pPr>
            <a:r>
              <a:rPr lang="en-NZ" sz="1000"/>
              <a:t>Date of preparation (month and year</a:t>
            </a:r>
            <a:r>
              <a:rPr baseline="30000" lang="en-NZ"/>
              <a:t>1</a:t>
            </a:r>
            <a:r>
              <a:rPr lang="en-NZ" sz="1000"/>
              <a:t>) </a:t>
            </a:r>
            <a:endParaRPr/>
          </a:p>
          <a:p>
            <a:pPr indent="-162000" lvl="1" marL="360000" rtl="0" algn="l">
              <a:lnSpc>
                <a:spcPct val="90000"/>
              </a:lnSpc>
              <a:spcBef>
                <a:spcPts val="600"/>
              </a:spcBef>
              <a:spcAft>
                <a:spcPts val="0"/>
              </a:spcAft>
              <a:buClr>
                <a:schemeClr val="dk1"/>
              </a:buClr>
              <a:buSzPts val="1000"/>
              <a:buChar char="‒"/>
            </a:pPr>
            <a:r>
              <a:rPr lang="en-NZ" sz="1000"/>
              <a:t>Company logo </a:t>
            </a:r>
            <a:endParaRPr/>
          </a:p>
          <a:p>
            <a:pPr indent="-162000" lvl="1" marL="360000" rtl="0" algn="l">
              <a:lnSpc>
                <a:spcPct val="90000"/>
              </a:lnSpc>
              <a:spcBef>
                <a:spcPts val="600"/>
              </a:spcBef>
              <a:spcAft>
                <a:spcPts val="0"/>
              </a:spcAft>
              <a:buClr>
                <a:schemeClr val="dk1"/>
              </a:buClr>
              <a:buSzPts val="1000"/>
              <a:buChar char="‒"/>
            </a:pPr>
            <a:r>
              <a:rPr lang="en-NZ" sz="1000"/>
              <a:t>“Strictly private and confidential” </a:t>
            </a:r>
            <a:endParaRPr/>
          </a:p>
          <a:p>
            <a:pPr indent="-98499" lvl="1" marL="360000" rtl="0" algn="l">
              <a:lnSpc>
                <a:spcPct val="90000"/>
              </a:lnSpc>
              <a:spcBef>
                <a:spcPts val="600"/>
              </a:spcBef>
              <a:spcAft>
                <a:spcPts val="0"/>
              </a:spcAft>
              <a:buClr>
                <a:schemeClr val="dk1"/>
              </a:buClr>
              <a:buSzPts val="1000"/>
              <a:buNone/>
            </a:pPr>
            <a:r>
              <a:t/>
            </a:r>
            <a:endParaRPr sz="1000"/>
          </a:p>
        </p:txBody>
      </p:sp>
      <p:sp>
        <p:nvSpPr>
          <p:cNvPr id="278" name="Google Shape;278;p16"/>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2" name="Shape 282"/>
        <p:cNvGrpSpPr/>
        <p:nvPr/>
      </p:nvGrpSpPr>
      <p:grpSpPr>
        <a:xfrm>
          <a:off x="0" y="0"/>
          <a:ext cx="0" cy="0"/>
          <a:chOff x="0" y="0"/>
          <a:chExt cx="0" cy="0"/>
        </a:xfrm>
      </p:grpSpPr>
      <p:sp>
        <p:nvSpPr>
          <p:cNvPr id="283" name="Google Shape;283;p17"/>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284" name="Google Shape;284;p17"/>
          <p:cNvSpPr txBox="1"/>
          <p:nvPr>
            <p:ph idx="4294967295" type="body"/>
          </p:nvPr>
        </p:nvSpPr>
        <p:spPr>
          <a:xfrm>
            <a:off x="452436" y="1449388"/>
            <a:ext cx="4406901"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Summarise your investment highlights.  This is your chance to introduce the 5 – 6 key compelling messages of your pitch deck</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If you have any traction make sure you highlight it here. Traction provides instant validation of your business and credibility of your team</a:t>
            </a:r>
            <a:endParaRPr/>
          </a:p>
          <a:p>
            <a:pPr indent="-98499" lvl="1" marL="360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If your founder / team is particularly strong, highlight it here and provide detail of why this is the case</a:t>
            </a:r>
            <a:endParaRPr/>
          </a:p>
          <a:p>
            <a:pPr indent="0" lvl="0" marL="1648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We suggest using this slide for the ‘One-To-One’ pitch deck but removing it for the ‘One-To-Many’ pitch deck </a:t>
            </a:r>
            <a:endParaRPr/>
          </a:p>
        </p:txBody>
      </p:sp>
      <p:sp>
        <p:nvSpPr>
          <p:cNvPr id="285" name="Google Shape;285;p17"/>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INVESTMENT HIGHLIGHTS </a:t>
            </a:r>
            <a:endParaRPr/>
          </a:p>
        </p:txBody>
      </p:sp>
      <p:sp>
        <p:nvSpPr>
          <p:cNvPr id="286" name="Google Shape;286;p17"/>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This is a teaser for what is to follow in the pitch </a:t>
            </a:r>
            <a:endParaRPr/>
          </a:p>
          <a:p>
            <a:pPr indent="0" lvl="0" marL="16488" rtl="0" algn="l">
              <a:lnSpc>
                <a:spcPct val="90000"/>
              </a:lnSpc>
              <a:spcBef>
                <a:spcPts val="600"/>
              </a:spcBef>
              <a:spcAft>
                <a:spcPts val="0"/>
              </a:spcAft>
              <a:buClr>
                <a:schemeClr val="accent1"/>
              </a:buClr>
              <a:buSzPts val="1200"/>
              <a:buNone/>
            </a:pPr>
            <a:r>
              <a:t/>
            </a:r>
            <a:endParaRPr/>
          </a:p>
        </p:txBody>
      </p:sp>
      <p:sp>
        <p:nvSpPr>
          <p:cNvPr id="287" name="Google Shape;287;p17"/>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88" name="Google Shape;288;p17"/>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various New Zealand and international companies’ pitch decks</a:t>
            </a:r>
            <a:endParaRPr/>
          </a:p>
        </p:txBody>
      </p:sp>
      <p:pic>
        <p:nvPicPr>
          <p:cNvPr id="289" name="Google Shape;289;p17"/>
          <p:cNvPicPr preferRelativeResize="0"/>
          <p:nvPr/>
        </p:nvPicPr>
        <p:blipFill rotWithShape="1">
          <a:blip r:embed="rId3">
            <a:alphaModFix/>
          </a:blip>
          <a:srcRect b="0" l="0" r="0" t="0"/>
          <a:stretch/>
        </p:blipFill>
        <p:spPr>
          <a:xfrm>
            <a:off x="5041901" y="1448776"/>
            <a:ext cx="4411661" cy="330874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18"/>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PROBLEM </a:t>
            </a:r>
            <a:endParaRPr/>
          </a:p>
        </p:txBody>
      </p:sp>
      <p:sp>
        <p:nvSpPr>
          <p:cNvPr id="295" name="Google Shape;295;p18"/>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Explain the problem you solve or the unmet need you address in simple terms that any investor can understand</a:t>
            </a:r>
            <a:endParaRPr/>
          </a:p>
        </p:txBody>
      </p:sp>
      <p:sp>
        <p:nvSpPr>
          <p:cNvPr id="296" name="Google Shape;296;p18"/>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Describe the problem you solve, who you solve it for, and the reasons why your target customers are frustrated with current solutions</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An effective way to communicate the problem is through story, which allows potential investors to visualise / personalise the issue. In addition, providing numbers can help potential investors understand the magnitude of the problem </a:t>
            </a:r>
            <a:endParaRPr/>
          </a:p>
          <a:p>
            <a:pPr indent="0" lvl="1" marL="198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New Zealand and international examples of the problem description include:</a:t>
            </a:r>
            <a:endParaRPr/>
          </a:p>
          <a:p>
            <a:pPr indent="-162000" lvl="1" marL="360000" rtl="0" algn="l">
              <a:lnSpc>
                <a:spcPct val="90000"/>
              </a:lnSpc>
              <a:spcBef>
                <a:spcPts val="600"/>
              </a:spcBef>
              <a:spcAft>
                <a:spcPts val="0"/>
              </a:spcAft>
              <a:buClr>
                <a:schemeClr val="dk1"/>
              </a:buClr>
              <a:buSzPts val="1000"/>
              <a:buChar char="‒"/>
            </a:pPr>
            <a:r>
              <a:rPr lang="en-NZ" sz="1000"/>
              <a:t>“There is no effective, trusted way for professionals to find and transact with each other online” - LinkedIn</a:t>
            </a:r>
            <a:endParaRPr/>
          </a:p>
          <a:p>
            <a:pPr indent="-162000" lvl="1" marL="360000" rtl="0" algn="l">
              <a:lnSpc>
                <a:spcPct val="90000"/>
              </a:lnSpc>
              <a:spcBef>
                <a:spcPts val="600"/>
              </a:spcBef>
              <a:spcAft>
                <a:spcPts val="0"/>
              </a:spcAft>
              <a:buClr>
                <a:schemeClr val="dk1"/>
              </a:buClr>
              <a:buSzPts val="1000"/>
              <a:buChar char="‒"/>
            </a:pPr>
            <a:r>
              <a:rPr lang="en-NZ" sz="1000"/>
              <a:t>“$22 million worth of gold goes to waste every year in New Zealand” – Mint</a:t>
            </a:r>
            <a:endParaRPr/>
          </a:p>
          <a:p>
            <a:pPr indent="-162000" lvl="1" marL="360000" rtl="0" algn="l">
              <a:lnSpc>
                <a:spcPct val="90000"/>
              </a:lnSpc>
              <a:spcBef>
                <a:spcPts val="600"/>
              </a:spcBef>
              <a:spcAft>
                <a:spcPts val="0"/>
              </a:spcAft>
              <a:buClr>
                <a:schemeClr val="dk1"/>
              </a:buClr>
              <a:buSzPts val="1000"/>
              <a:buChar char="‒"/>
            </a:pPr>
            <a:r>
              <a:rPr lang="en-NZ" sz="1000"/>
              <a:t>“No easy way exists to book a room with a local” - AirBnB</a:t>
            </a:r>
            <a:endParaRPr sz="1000"/>
          </a:p>
          <a:p>
            <a:pPr indent="-107950" lvl="0" marL="187938" rtl="0" algn="l">
              <a:lnSpc>
                <a:spcPct val="90000"/>
              </a:lnSpc>
              <a:spcBef>
                <a:spcPts val="600"/>
              </a:spcBef>
              <a:spcAft>
                <a:spcPts val="0"/>
              </a:spcAft>
              <a:buClr>
                <a:schemeClr val="dk1"/>
              </a:buClr>
              <a:buSzPts val="1000"/>
              <a:buNone/>
            </a:pPr>
            <a:r>
              <a:t/>
            </a:r>
            <a:endParaRPr sz="1000">
              <a:solidFill>
                <a:srgbClr val="FF0000"/>
              </a:solidFill>
            </a:endParaRPr>
          </a:p>
          <a:p>
            <a:pPr indent="-171450" lvl="0" marL="187938" rtl="0" algn="l">
              <a:lnSpc>
                <a:spcPct val="90000"/>
              </a:lnSpc>
              <a:spcBef>
                <a:spcPts val="600"/>
              </a:spcBef>
              <a:spcAft>
                <a:spcPts val="0"/>
              </a:spcAft>
              <a:buClr>
                <a:schemeClr val="dk1"/>
              </a:buClr>
              <a:buSzPts val="1000"/>
              <a:buChar char="•"/>
            </a:pPr>
            <a:r>
              <a:rPr lang="en-NZ" sz="1000"/>
              <a:t>The Problem slide is the setup for your Solution slide and, later, your Competition slide</a:t>
            </a:r>
            <a:endParaRPr/>
          </a:p>
          <a:p>
            <a:pPr indent="-114300" lvl="0" marL="187938" rtl="0" algn="l">
              <a:lnSpc>
                <a:spcPct val="90000"/>
              </a:lnSpc>
              <a:spcBef>
                <a:spcPts val="600"/>
              </a:spcBef>
              <a:spcAft>
                <a:spcPts val="0"/>
              </a:spcAft>
              <a:buClr>
                <a:schemeClr val="dk1"/>
              </a:buClr>
              <a:buSzPts val="900"/>
              <a:buNone/>
            </a:pPr>
            <a:r>
              <a:t/>
            </a:r>
            <a:endParaRPr/>
          </a:p>
        </p:txBody>
      </p:sp>
      <p:sp>
        <p:nvSpPr>
          <p:cNvPr id="297" name="Google Shape;297;p18"/>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298" name="Google Shape;298;p18"/>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99" name="Google Shape;299;p18"/>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various New Zealand and international companies’ pitch decks</a:t>
            </a:r>
            <a:endParaRPr/>
          </a:p>
        </p:txBody>
      </p:sp>
      <p:pic>
        <p:nvPicPr>
          <p:cNvPr id="300" name="Google Shape;300;p18"/>
          <p:cNvPicPr preferRelativeResize="0"/>
          <p:nvPr/>
        </p:nvPicPr>
        <p:blipFill rotWithShape="1">
          <a:blip r:embed="rId3">
            <a:alphaModFix/>
          </a:blip>
          <a:srcRect b="0" l="0" r="0" t="0"/>
          <a:stretch/>
        </p:blipFill>
        <p:spPr>
          <a:xfrm>
            <a:off x="5037111" y="1439984"/>
            <a:ext cx="4422203" cy="3316653"/>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9"/>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SOLUTION</a:t>
            </a:r>
            <a:endParaRPr/>
          </a:p>
        </p:txBody>
      </p:sp>
      <p:sp>
        <p:nvSpPr>
          <p:cNvPr id="306" name="Google Shape;306;p19"/>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Describe your solution and how you solve the problem</a:t>
            </a:r>
            <a:endParaRPr/>
          </a:p>
        </p:txBody>
      </p:sp>
      <p:sp>
        <p:nvSpPr>
          <p:cNvPr id="307" name="Google Shape;307;p19"/>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Questions that you should address: </a:t>
            </a:r>
            <a:endParaRPr/>
          </a:p>
          <a:p>
            <a:pPr indent="-162000" lvl="1" marL="360000" rtl="0" algn="l">
              <a:lnSpc>
                <a:spcPct val="90000"/>
              </a:lnSpc>
              <a:spcBef>
                <a:spcPts val="600"/>
              </a:spcBef>
              <a:spcAft>
                <a:spcPts val="0"/>
              </a:spcAft>
              <a:buClr>
                <a:schemeClr val="dk1"/>
              </a:buClr>
              <a:buSzPts val="1000"/>
              <a:buChar char="‒"/>
            </a:pPr>
            <a:r>
              <a:rPr lang="en-NZ" sz="1000"/>
              <a:t>What is your solution and how does it solve the problem? </a:t>
            </a:r>
            <a:endParaRPr/>
          </a:p>
          <a:p>
            <a:pPr indent="-162000" lvl="1" marL="360000" rtl="0" algn="l">
              <a:lnSpc>
                <a:spcPct val="90000"/>
              </a:lnSpc>
              <a:spcBef>
                <a:spcPts val="600"/>
              </a:spcBef>
              <a:spcAft>
                <a:spcPts val="0"/>
              </a:spcAft>
              <a:buClr>
                <a:schemeClr val="dk1"/>
              </a:buClr>
              <a:buSzPts val="1000"/>
              <a:buChar char="‒"/>
            </a:pPr>
            <a:r>
              <a:rPr lang="en-NZ" sz="1000"/>
              <a:t>What are the major benefits of your solution for each of your target customers and users? </a:t>
            </a:r>
            <a:br>
              <a:rPr lang="en-NZ" sz="1000"/>
            </a:br>
            <a:endParaRPr sz="1000"/>
          </a:p>
          <a:p>
            <a:pPr indent="-171450" lvl="1" marL="187938" rtl="0" algn="l">
              <a:lnSpc>
                <a:spcPct val="90000"/>
              </a:lnSpc>
              <a:spcBef>
                <a:spcPts val="600"/>
              </a:spcBef>
              <a:spcAft>
                <a:spcPts val="0"/>
              </a:spcAft>
              <a:buClr>
                <a:schemeClr val="dk1"/>
              </a:buClr>
              <a:buSzPts val="1000"/>
              <a:buFont typeface="Arial"/>
              <a:buChar char="•"/>
            </a:pPr>
            <a:r>
              <a:rPr lang="en-NZ" sz="1000"/>
              <a:t>Do not focus on product features here, these should be presented in your Product slide</a:t>
            </a:r>
            <a:endParaRPr/>
          </a:p>
          <a:p>
            <a:pPr indent="-98499" lvl="1" marL="360000"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Explain why your solution is superior to current solutions. If current solutions are slow, expensive, and difficult to use then what is your solution? Hopefully faster, less expensive and easier to use</a:t>
            </a:r>
            <a:endParaRPr/>
          </a:p>
          <a:p>
            <a:pPr indent="0" lvl="1" marL="198000" rtl="0" algn="l">
              <a:lnSpc>
                <a:spcPct val="90000"/>
              </a:lnSpc>
              <a:spcBef>
                <a:spcPts val="600"/>
              </a:spcBef>
              <a:spcAft>
                <a:spcPts val="0"/>
              </a:spcAft>
              <a:buClr>
                <a:schemeClr val="dk1"/>
              </a:buClr>
              <a:buSzPts val="1000"/>
              <a:buNone/>
            </a:pPr>
            <a:r>
              <a:t/>
            </a:r>
            <a:endParaRPr sz="1000"/>
          </a:p>
          <a:p>
            <a:pPr indent="-171450" lvl="1" marL="187938" rtl="0" algn="l">
              <a:lnSpc>
                <a:spcPct val="90000"/>
              </a:lnSpc>
              <a:spcBef>
                <a:spcPts val="600"/>
              </a:spcBef>
              <a:spcAft>
                <a:spcPts val="0"/>
              </a:spcAft>
              <a:buClr>
                <a:schemeClr val="dk1"/>
              </a:buClr>
              <a:buSzPts val="1000"/>
              <a:buFont typeface="Arial"/>
              <a:buChar char="•"/>
            </a:pPr>
            <a:r>
              <a:rPr lang="en-NZ" sz="1000"/>
              <a:t>International examples of the solution description include:</a:t>
            </a:r>
            <a:endParaRPr/>
          </a:p>
          <a:p>
            <a:pPr indent="-162000" lvl="1" marL="360000" rtl="0" algn="l">
              <a:lnSpc>
                <a:spcPct val="90000"/>
              </a:lnSpc>
              <a:spcBef>
                <a:spcPts val="600"/>
              </a:spcBef>
              <a:spcAft>
                <a:spcPts val="0"/>
              </a:spcAft>
              <a:buClr>
                <a:schemeClr val="dk1"/>
              </a:buClr>
              <a:buSzPts val="1000"/>
              <a:buChar char="‒"/>
            </a:pPr>
            <a:r>
              <a:rPr lang="en-NZ" sz="1000"/>
              <a:t>“A web platform where users can rent out their space to host travellers to: save money, make money, and share culture” – AirBnB</a:t>
            </a:r>
            <a:endParaRPr sz="1000"/>
          </a:p>
          <a:p>
            <a:pPr indent="-162000" lvl="1" marL="360000" rtl="0" algn="l">
              <a:lnSpc>
                <a:spcPct val="90000"/>
              </a:lnSpc>
              <a:spcBef>
                <a:spcPts val="600"/>
              </a:spcBef>
              <a:spcAft>
                <a:spcPts val="0"/>
              </a:spcAft>
              <a:buClr>
                <a:schemeClr val="dk1"/>
              </a:buClr>
              <a:buSzPts val="1000"/>
              <a:buChar char="‒"/>
            </a:pPr>
            <a:r>
              <a:rPr lang="en-NZ" sz="1000"/>
              <a:t>“YouTube provides a community that connects users to videos, users to users, and videos to videos” - YouTube</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“It’s all about hooking your audience. You need to describe your business using as few words as possible. Imagine telling a 5-year-old what your business is about”</a:t>
            </a:r>
            <a:endParaRPr/>
          </a:p>
          <a:p>
            <a:pPr indent="-114300" lvl="0" marL="187938" rtl="0" algn="l">
              <a:lnSpc>
                <a:spcPct val="90000"/>
              </a:lnSpc>
              <a:spcBef>
                <a:spcPts val="600"/>
              </a:spcBef>
              <a:spcAft>
                <a:spcPts val="0"/>
              </a:spcAft>
              <a:buClr>
                <a:schemeClr val="dk1"/>
              </a:buClr>
              <a:buSzPts val="900"/>
              <a:buNone/>
            </a:pPr>
            <a:r>
              <a:t/>
            </a:r>
            <a:endParaRPr/>
          </a:p>
          <a:p>
            <a:pPr indent="0" lvl="0" marL="16488" rtl="0" algn="l">
              <a:lnSpc>
                <a:spcPct val="90000"/>
              </a:lnSpc>
              <a:spcBef>
                <a:spcPts val="600"/>
              </a:spcBef>
              <a:spcAft>
                <a:spcPts val="0"/>
              </a:spcAft>
              <a:buClr>
                <a:schemeClr val="dk1"/>
              </a:buClr>
              <a:buSzPts val="900"/>
              <a:buNone/>
            </a:pPr>
            <a:r>
              <a:t/>
            </a:r>
            <a:endParaRPr/>
          </a:p>
          <a:p>
            <a:pPr indent="-120650" lvl="0" marL="187938" rtl="0" algn="l">
              <a:lnSpc>
                <a:spcPct val="90000"/>
              </a:lnSpc>
              <a:spcBef>
                <a:spcPts val="600"/>
              </a:spcBef>
              <a:spcAft>
                <a:spcPts val="0"/>
              </a:spcAft>
              <a:buClr>
                <a:schemeClr val="dk1"/>
              </a:buClr>
              <a:buSzPts val="800"/>
              <a:buNone/>
            </a:pPr>
            <a:r>
              <a:t/>
            </a:r>
            <a:endParaRPr sz="800"/>
          </a:p>
        </p:txBody>
      </p:sp>
      <p:sp>
        <p:nvSpPr>
          <p:cNvPr id="308" name="Google Shape;308;p19"/>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09" name="Google Shape;309;p19"/>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10" name="Google Shape;310;p19"/>
          <p:cNvSpPr txBox="1"/>
          <p:nvPr>
            <p:ph idx="11" type="ftr"/>
          </p:nvPr>
        </p:nvSpPr>
        <p:spPr>
          <a:xfrm>
            <a:off x="452437" y="6309701"/>
            <a:ext cx="4589464"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 Piktochart, various New Zealand and international companies’ pitch decks</a:t>
            </a:r>
            <a:endParaRPr/>
          </a:p>
        </p:txBody>
      </p:sp>
      <p:pic>
        <p:nvPicPr>
          <p:cNvPr id="311" name="Google Shape;311;p19"/>
          <p:cNvPicPr preferRelativeResize="0"/>
          <p:nvPr/>
        </p:nvPicPr>
        <p:blipFill rotWithShape="1">
          <a:blip r:embed="rId3">
            <a:alphaModFix/>
          </a:blip>
          <a:srcRect b="0" l="0" r="0" t="0"/>
          <a:stretch/>
        </p:blipFill>
        <p:spPr>
          <a:xfrm>
            <a:off x="5041901" y="1448777"/>
            <a:ext cx="4411661" cy="3308746"/>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20"/>
          <p:cNvSpPr txBox="1"/>
          <p:nvPr>
            <p:ph type="title"/>
          </p:nvPr>
        </p:nvSpPr>
        <p:spPr>
          <a:xfrm>
            <a:off x="452438" y="441325"/>
            <a:ext cx="9001125" cy="329887"/>
          </a:xfrm>
          <a:prstGeom prst="rect">
            <a:avLst/>
          </a:prstGeom>
          <a:noFill/>
          <a:ln>
            <a:noFill/>
          </a:ln>
        </p:spPr>
        <p:txBody>
          <a:bodyPr anchorCtr="0" anchor="ctr" bIns="0" lIns="0" spcFirstLastPara="1" rIns="91425" wrap="square" tIns="90000">
            <a:noAutofit/>
          </a:bodyPr>
          <a:lstStyle/>
          <a:p>
            <a:pPr indent="0" lvl="0" marL="0" rtl="0" algn="l">
              <a:lnSpc>
                <a:spcPct val="90000"/>
              </a:lnSpc>
              <a:spcBef>
                <a:spcPts val="0"/>
              </a:spcBef>
              <a:spcAft>
                <a:spcPts val="0"/>
              </a:spcAft>
              <a:buClr>
                <a:schemeClr val="accent5"/>
              </a:buClr>
              <a:buSzPts val="2200"/>
              <a:buFont typeface="Montserrat"/>
              <a:buNone/>
            </a:pPr>
            <a:r>
              <a:rPr lang="en-NZ"/>
              <a:t>PRODUCT</a:t>
            </a:r>
            <a:endParaRPr/>
          </a:p>
        </p:txBody>
      </p:sp>
      <p:sp>
        <p:nvSpPr>
          <p:cNvPr id="317" name="Google Shape;317;p20"/>
          <p:cNvSpPr txBox="1"/>
          <p:nvPr>
            <p:ph idx="1" type="body"/>
          </p:nvPr>
        </p:nvSpPr>
        <p:spPr>
          <a:xfrm>
            <a:off x="452437" y="873126"/>
            <a:ext cx="9001125" cy="395288"/>
          </a:xfrm>
          <a:prstGeom prst="rect">
            <a:avLst/>
          </a:prstGeom>
          <a:noFill/>
          <a:ln>
            <a:noFill/>
          </a:ln>
        </p:spPr>
        <p:txBody>
          <a:bodyPr anchorCtr="0" anchor="t" bIns="45700" lIns="0" spcFirstLastPara="1" rIns="91425" wrap="square" tIns="0">
            <a:noAutofit/>
          </a:bodyPr>
          <a:lstStyle/>
          <a:p>
            <a:pPr indent="0" lvl="0" marL="16488" rtl="0" algn="l">
              <a:lnSpc>
                <a:spcPct val="90000"/>
              </a:lnSpc>
              <a:spcBef>
                <a:spcPts val="0"/>
              </a:spcBef>
              <a:spcAft>
                <a:spcPts val="0"/>
              </a:spcAft>
              <a:buClr>
                <a:schemeClr val="accent1"/>
              </a:buClr>
              <a:buSzPts val="1200"/>
              <a:buNone/>
            </a:pPr>
            <a:r>
              <a:rPr lang="en-NZ"/>
              <a:t>Show what your product / service is and how it works </a:t>
            </a:r>
            <a:endParaRPr/>
          </a:p>
          <a:p>
            <a:pPr indent="0" lvl="0" marL="16488" rtl="0" algn="l">
              <a:lnSpc>
                <a:spcPct val="90000"/>
              </a:lnSpc>
              <a:spcBef>
                <a:spcPts val="600"/>
              </a:spcBef>
              <a:spcAft>
                <a:spcPts val="0"/>
              </a:spcAft>
              <a:buClr>
                <a:schemeClr val="accent1"/>
              </a:buClr>
              <a:buSzPts val="1200"/>
              <a:buNone/>
            </a:pPr>
            <a:r>
              <a:t/>
            </a:r>
            <a:endParaRPr/>
          </a:p>
        </p:txBody>
      </p:sp>
      <p:sp>
        <p:nvSpPr>
          <p:cNvPr id="318" name="Google Shape;318;p20"/>
          <p:cNvSpPr txBox="1"/>
          <p:nvPr>
            <p:ph idx="4" type="body"/>
          </p:nvPr>
        </p:nvSpPr>
        <p:spPr>
          <a:xfrm>
            <a:off x="452438" y="1449388"/>
            <a:ext cx="4406900" cy="4679950"/>
          </a:xfrm>
          <a:prstGeom prst="rect">
            <a:avLst/>
          </a:prstGeom>
          <a:noFill/>
          <a:ln>
            <a:noFill/>
          </a:ln>
        </p:spPr>
        <p:txBody>
          <a:bodyPr anchorCtr="0" anchor="t" bIns="45700" lIns="0" spcFirstLastPara="1" rIns="91425" wrap="square" tIns="0">
            <a:noAutofit/>
          </a:bodyPr>
          <a:lstStyle/>
          <a:p>
            <a:pPr indent="-171450" lvl="0" marL="187938" rtl="0" algn="l">
              <a:lnSpc>
                <a:spcPct val="90000"/>
              </a:lnSpc>
              <a:spcBef>
                <a:spcPts val="0"/>
              </a:spcBef>
              <a:spcAft>
                <a:spcPts val="0"/>
              </a:spcAft>
              <a:buClr>
                <a:schemeClr val="dk1"/>
              </a:buClr>
              <a:buSzPts val="1000"/>
              <a:buChar char="•"/>
            </a:pPr>
            <a:r>
              <a:rPr lang="en-NZ" sz="1000"/>
              <a:t>This is your chance to highlight the key features of your product / service and show it in action </a:t>
            </a:r>
            <a:endParaRPr/>
          </a:p>
          <a:p>
            <a:pPr indent="-107950" lvl="0" marL="187938" rtl="0" algn="l">
              <a:lnSpc>
                <a:spcPct val="90000"/>
              </a:lnSpc>
              <a:spcBef>
                <a:spcPts val="600"/>
              </a:spcBef>
              <a:spcAft>
                <a:spcPts val="0"/>
              </a:spcAft>
              <a:buClr>
                <a:schemeClr val="dk1"/>
              </a:buClr>
              <a:buSzPts val="1000"/>
              <a:buNone/>
            </a:pPr>
            <a:r>
              <a:t/>
            </a:r>
            <a:endParaRPr sz="1000"/>
          </a:p>
          <a:p>
            <a:pPr indent="-171450" lvl="0" marL="187938" rtl="0" algn="l">
              <a:lnSpc>
                <a:spcPct val="90000"/>
              </a:lnSpc>
              <a:spcBef>
                <a:spcPts val="600"/>
              </a:spcBef>
              <a:spcAft>
                <a:spcPts val="0"/>
              </a:spcAft>
              <a:buClr>
                <a:schemeClr val="dk1"/>
              </a:buClr>
              <a:buSzPts val="1000"/>
              <a:buChar char="•"/>
            </a:pPr>
            <a:r>
              <a:rPr lang="en-NZ" sz="1000"/>
              <a:t>If you have multiple products / services be sure to focus solely on your core products / services – you don’t want to confuse the audience this early on</a:t>
            </a:r>
            <a:endParaRPr/>
          </a:p>
          <a:p>
            <a:pPr indent="-107950" lvl="0" marL="187938" rtl="0" algn="l">
              <a:lnSpc>
                <a:spcPct val="90000"/>
              </a:lnSpc>
              <a:spcBef>
                <a:spcPts val="600"/>
              </a:spcBef>
              <a:spcAft>
                <a:spcPts val="0"/>
              </a:spcAft>
              <a:buClr>
                <a:schemeClr val="dk1"/>
              </a:buClr>
              <a:buSzPts val="1000"/>
              <a:buNone/>
            </a:pPr>
            <a:r>
              <a:t/>
            </a:r>
            <a:endParaRPr sz="1000"/>
          </a:p>
        </p:txBody>
      </p:sp>
      <p:sp>
        <p:nvSpPr>
          <p:cNvPr id="319" name="Google Shape;319;p20"/>
          <p:cNvSpPr txBox="1"/>
          <p:nvPr>
            <p:ph idx="5" type="body"/>
          </p:nvPr>
        </p:nvSpPr>
        <p:spPr>
          <a:xfrm>
            <a:off x="5041901" y="1449388"/>
            <a:ext cx="4411662" cy="4679950"/>
          </a:xfrm>
          <a:prstGeom prst="rect">
            <a:avLst/>
          </a:prstGeom>
          <a:noFill/>
          <a:ln>
            <a:noFill/>
          </a:ln>
        </p:spPr>
        <p:txBody>
          <a:bodyPr anchorCtr="0" anchor="t" bIns="45700" lIns="0" spcFirstLastPara="1" rIns="91425" wrap="square" tIns="0">
            <a:noAutofit/>
          </a:bodyPr>
          <a:lstStyle/>
          <a:p>
            <a:pPr indent="-114300" lvl="0" marL="187938" rtl="0" algn="l">
              <a:lnSpc>
                <a:spcPct val="90000"/>
              </a:lnSpc>
              <a:spcBef>
                <a:spcPts val="0"/>
              </a:spcBef>
              <a:spcAft>
                <a:spcPts val="0"/>
              </a:spcAft>
              <a:buClr>
                <a:schemeClr val="dk1"/>
              </a:buClr>
              <a:buSzPts val="900"/>
              <a:buNone/>
            </a:pPr>
            <a:r>
              <a:t/>
            </a:r>
            <a:endParaRPr/>
          </a:p>
        </p:txBody>
      </p:sp>
      <p:sp>
        <p:nvSpPr>
          <p:cNvPr id="320" name="Google Shape;320;p20"/>
          <p:cNvSpPr txBox="1"/>
          <p:nvPr>
            <p:ph idx="12" type="sldNum"/>
          </p:nvPr>
        </p:nvSpPr>
        <p:spPr>
          <a:xfrm>
            <a:off x="9093564" y="6309700"/>
            <a:ext cx="360000" cy="360000"/>
          </a:xfrm>
          <a:prstGeom prst="rect">
            <a:avLst/>
          </a:prstGeom>
          <a:noFill/>
          <a:ln>
            <a:noFill/>
          </a:ln>
        </p:spPr>
        <p:txBody>
          <a:bodyPr anchorCtr="0" anchor="ctr" bIns="0" lIns="0" spcFirstLastPara="1" rIns="0"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321" name="Google Shape;321;p20"/>
          <p:cNvSpPr txBox="1"/>
          <p:nvPr>
            <p:ph idx="11" type="ftr"/>
          </p:nvPr>
        </p:nvSpPr>
        <p:spPr>
          <a:xfrm>
            <a:off x="452437" y="6309701"/>
            <a:ext cx="4406901" cy="3600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NZ"/>
              <a:t>Source: Pitch Deck Coach</a:t>
            </a:r>
            <a:endParaRPr/>
          </a:p>
        </p:txBody>
      </p:sp>
      <p:pic>
        <p:nvPicPr>
          <p:cNvPr id="322" name="Google Shape;322;p20"/>
          <p:cNvPicPr preferRelativeResize="0"/>
          <p:nvPr/>
        </p:nvPicPr>
        <p:blipFill rotWithShape="1">
          <a:blip r:embed="rId3">
            <a:alphaModFix/>
          </a:blip>
          <a:srcRect b="0" l="0" r="0" t="0"/>
          <a:stretch/>
        </p:blipFill>
        <p:spPr>
          <a:xfrm>
            <a:off x="5041901" y="1448777"/>
            <a:ext cx="4410482" cy="3307862"/>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ZTE_Investment">
  <a:themeElements>
    <a:clrScheme name="NZTE 2">
      <a:dk1>
        <a:srgbClr val="000000"/>
      </a:dk1>
      <a:lt1>
        <a:srgbClr val="FFFFFF"/>
      </a:lt1>
      <a:dk2>
        <a:srgbClr val="000000"/>
      </a:dk2>
      <a:lt2>
        <a:srgbClr val="FFFFFF"/>
      </a:lt2>
      <a:accent1>
        <a:srgbClr val="6197AA"/>
      </a:accent1>
      <a:accent2>
        <a:srgbClr val="58C7DD"/>
      </a:accent2>
      <a:accent3>
        <a:srgbClr val="6B7B82"/>
      </a:accent3>
      <a:accent4>
        <a:srgbClr val="1C8DCD"/>
      </a:accent4>
      <a:accent5>
        <a:srgbClr val="324164"/>
      </a:accent5>
      <a:accent6>
        <a:srgbClr val="D2CFB2"/>
      </a:accent6>
      <a:hlink>
        <a:srgbClr val="ADC9D3"/>
      </a:hlink>
      <a:folHlink>
        <a:srgbClr val="A2E0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